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7"/>
  </p:notesMasterIdLst>
  <p:sldIdLst>
    <p:sldId id="375" r:id="rId5"/>
    <p:sldId id="361" r:id="rId6"/>
    <p:sldId id="305" r:id="rId7"/>
    <p:sldId id="374" r:id="rId8"/>
    <p:sldId id="340" r:id="rId9"/>
    <p:sldId id="341" r:id="rId10"/>
    <p:sldId id="335" r:id="rId11"/>
    <p:sldId id="337" r:id="rId12"/>
    <p:sldId id="363" r:id="rId13"/>
    <p:sldId id="336" r:id="rId14"/>
    <p:sldId id="323" r:id="rId15"/>
    <p:sldId id="362" r:id="rId16"/>
    <p:sldId id="369" r:id="rId17"/>
    <p:sldId id="377" r:id="rId18"/>
    <p:sldId id="339" r:id="rId19"/>
    <p:sldId id="342" r:id="rId20"/>
    <p:sldId id="378" r:id="rId21"/>
    <p:sldId id="347" r:id="rId22"/>
    <p:sldId id="348" r:id="rId23"/>
    <p:sldId id="349" r:id="rId24"/>
    <p:sldId id="354" r:id="rId25"/>
    <p:sldId id="355" r:id="rId26"/>
    <p:sldId id="357" r:id="rId27"/>
    <p:sldId id="376" r:id="rId28"/>
    <p:sldId id="359" r:id="rId29"/>
    <p:sldId id="379" r:id="rId30"/>
    <p:sldId id="366" r:id="rId31"/>
    <p:sldId id="367" r:id="rId32"/>
    <p:sldId id="368" r:id="rId33"/>
    <p:sldId id="358" r:id="rId34"/>
    <p:sldId id="365" r:id="rId35"/>
    <p:sldId id="371"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43E537-363A-6501-5441-D04C477B9456}" name="lucy.harbor" initials="lu" userId="S::lucy.harbor_eastsussex.gov.uk#ext#@brightonandhovecc.onmicrosoft.com::5a459458-ee00-44be-97f7-4478d42f48a7" providerId="AD"/>
  <p188:author id="{0CC14B4A-493B-AE91-4EB0-E002422B33E2}" name="morgan" initials="mo" userId="S::morgan_forestrowenergy.com#ext#@brightonandhovecc.onmicrosoft.com::8c841954-07c2-41d7-8fb9-6ef1196b3d49" providerId="AD"/>
  <p188:author id="{7699DB54-6DDF-E810-24C2-3E9FEDF26289}" name="damiantow" initials="da" userId="S::damiantow_gmail.com#ext#@brightonandhovecc.onmicrosoft.com::2122f34c-9095-4b3c-b953-fc4fcbc58c28" providerId="AD"/>
  <p188:author id="{FE1170E0-794D-C864-5C7C-202F1C459A04}" name="Bruno D'orta" initials="BD" userId="S::Bruno.D'orta@brighton-hove.gov.uk::2e655511-7bea-4e4c-9649-ccfed025c158" providerId="AD"/>
  <p188:author id="{FAA9B7F3-8C2F-8950-41AC-A009AAC4A4C5}" name="gabriel" initials="ga" userId="S::gabriel_energisesussexcoast.co.uk#ext#@brightonandhovecc.onmicrosoft.com::0e9259f0-2ded-4a70-aaf2-ee289b44eb23" providerId="AD"/>
  <p188:author id="{27D4C8F8-C661-5F44-1831-D7AAB0C6D45E}" name="Natasha Bridge" initials="NB" userId="S::Natasha.Bridge@brighton-hove.gov.uk::0d35cf0c-2bfc-46d3-8a3c-95ebe5ca5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C88"/>
    <a:srgbClr val="227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2568D-1C90-19E6-701F-DDEFA7CC8C30}" v="8" dt="2026-07-01T14:23:52.508"/>
    <p1510:client id="{6C8D187D-6BEA-42A7-A7E2-F9D21B11BD4A}" v="225" dt="2026-06-30T15:19:57.785"/>
    <p1510:client id="{782EE3F1-091A-0C7B-9C64-41378F8D59D1}" v="4" dt="2026-07-01T14:36:53.081"/>
    <p1510:client id="{7E869BC1-B475-5878-1F05-0AD6FF8E89A8}" v="1" dt="2026-06-30T09:59:08.324"/>
    <p1510:client id="{AD51CDA7-7541-5BF2-45A0-6744430C0FEC}" v="11" dt="2026-06-30T13:45:11.670"/>
    <p1510:client id="{C9786EEF-BFAE-1A3E-F099-D30CB91CA552}" v="5" dt="2026-07-01T14:36:40.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A4169-7E58-BD30-5563-F33C00EBF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AC3A6-F44D-6B24-36BB-2EB85F1D6754}"/>
              </a:ext>
            </a:extLst>
          </p:cNvPr>
          <p:cNvSpPr>
            <a:spLocks noGrp="1" noRot="1" noChangeAspect="1"/>
          </p:cNvSpPr>
          <p:nvPr>
            <p:ph type="sldImg"/>
          </p:nvPr>
        </p:nvSpPr>
        <p:spPr>
          <a:xfrm>
            <a:off x="381000" y="685800"/>
            <a:ext cx="6096000" cy="3429000"/>
          </a:xfrm>
        </p:spPr>
        <p:txBody>
          <a:bodyPr/>
          <a:lstStyle/>
          <a:p>
            <a:endParaRPr lang="en-GB"/>
          </a:p>
        </p:txBody>
      </p:sp>
      <p:sp>
        <p:nvSpPr>
          <p:cNvPr id="3" name="Notes Placeholder 2">
            <a:extLst>
              <a:ext uri="{FF2B5EF4-FFF2-40B4-BE49-F238E27FC236}">
                <a16:creationId xmlns:a16="http://schemas.microsoft.com/office/drawing/2014/main" id="{A3797452-313D-653A-5E3F-45544CDCC83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6487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GB"/>
          </a:p>
        </p:txBody>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67612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GB"/>
          </a:p>
        </p:txBody>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035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GB"/>
          </a:p>
        </p:txBody>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3040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descr="A pink and blue logo&#10;&#10;AI-generated content may be incorrect.">
            <a:extLst>
              <a:ext uri="{FF2B5EF4-FFF2-40B4-BE49-F238E27FC236}">
                <a16:creationId xmlns:a16="http://schemas.microsoft.com/office/drawing/2014/main" id="{FE076AE0-7304-D5AF-0099-EA449A3198A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0454" y="0"/>
            <a:ext cx="1318079" cy="585813"/>
          </a:xfrm>
          <a:prstGeom prst="rect">
            <a:avLst/>
          </a:prstGeom>
        </p:spPr>
      </p:pic>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hesco.co.uk/"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s://www.youtube.com/watch?v=Tt7pqE828p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P-o2nwmbQg"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s://forms.office.com/pages/responsepage.aspx?id=C3jebXym5EW0iKevPeFrosXATize42REgntGQYkNyfBUN1I5VFdCQlg4VTUyQjFFMlJWTlI0MVJRNyQlQCN0PWcu&amp;route=shortur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rid-uk.com/news/new-solar-panel-scheme-launched-in-brightons-preston-parknbs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anorroyal.org/projects/case-studies/reenergise-manor-roya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brighton-hove.gov.uk/news/2026/pupils-celebrate-first-low-carbon-school-heating-syste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ghtonenergy.org.uk/csa-grant-beneficiaries-case-studies/" TargetMode="External"/><Relationship Id="rId2" Type="http://schemas.openxmlformats.org/officeDocument/2006/relationships/hyperlink" Target="https://www.brightonenergy.org.uk/" TargetMode="Externa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brightonenergy.org.uk/product/invest/" TargetMode="External"/><Relationship Id="rId2" Type="http://schemas.openxmlformats.org/officeDocument/2006/relationships/hyperlink" Target="https://www.brightonenergy.org.uk/mentoring/"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righton.ac.uk/about-us/news-and-events/news/2019/03-07-universitys-new-solar-system.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ergisesouth.coop/"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isesouth.coop/register-your-interest/" TargetMode="External"/><Relationship Id="rId2" Type="http://schemas.openxmlformats.org/officeDocument/2006/relationships/hyperlink" Target="https://www.energisesussexcoast.co.uk/a-great-opportunity-community-energy-horsham-the-bridge-leisure-centre/?utm_source=rss&amp;utm_medium=rss&amp;utm_campaign=a-great-opportunity-community-energy-horsham-the-bridge-leisure-centre"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energisesussexcoast.co.uk/we-can-use-this-opportunity-to-create-something-better-energise-south-communities-the-energy-transi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ommunityenergypathways.org.uk/projects-overview/community-energy-people/" TargetMode="External"/><Relationship Id="rId2" Type="http://schemas.openxmlformats.org/officeDocument/2006/relationships/hyperlink" Target="https://www.communityenergypathways.org.uk/" TargetMode="Externa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esd.energy/events/future-energy-landscapes/" TargetMode="External"/><Relationship Id="rId2" Type="http://schemas.openxmlformats.org/officeDocument/2006/relationships/hyperlink" Target="https://esd.energy/" TargetMode="Externa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esd.energy/become-a-member/" TargetMode="External"/><Relationship Id="rId2" Type="http://schemas.openxmlformats.org/officeDocument/2006/relationships/hyperlink" Target="https://esd.energy/newsletters/" TargetMode="Externa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hyperlink" Target="https://sussexgreenedit.ghost.io/ambitious-plan-to-generate-25-of-battles-energy-on-rooftops-to-become-uks-first-solar-town/" TargetMode="External"/><Relationship Id="rId7" Type="http://schemas.openxmlformats.org/officeDocument/2006/relationships/image" Target="../media/image34.png"/><Relationship Id="rId2" Type="http://schemas.openxmlformats.org/officeDocument/2006/relationships/hyperlink" Target="http://energisesussexcoast.co.uk/" TargetMode="Externa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battlesolartown.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nergisesussexcoast.co.uk/free-community-webinars-solar-heat-pumps/" TargetMode="External"/><Relationship Id="rId2" Type="http://schemas.openxmlformats.org/officeDocument/2006/relationships/hyperlink" Target="https://energisesouth.coop/"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energisesussexcoast.co.uk/even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restrowenergy.com/" TargetMode="External"/><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https://www.forestrowenergy.com/grants" TargetMode="External"/><Relationship Id="rId5" Type="http://schemas.openxmlformats.org/officeDocument/2006/relationships/hyperlink" Target="https://www.forestrowenergy.com/quotes-bills-review" TargetMode="External"/><Relationship Id="rId4" Type="http://schemas.openxmlformats.org/officeDocument/2006/relationships/hyperlink" Target="https://www.forestrowenergy.com/local-supplie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forestrowenerg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forestrowenergy.com/local-supplier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orestrowenergy.com/quotes-bills-review"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forestrowenergy.com/grant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orthingcrew.co.uk/" TargetMode="External"/><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greeningsteyning.org/wp-content/uploads/2025/02/Greening-Steyning-Retrofit-Workshop-Report-Final.pdf" TargetMode="Externa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vgO0MvZrEKg?si=1gJOFCoV32mmM6GM" TargetMode="External"/><Relationship Id="rId2" Type="http://schemas.openxmlformats.org/officeDocument/2006/relationships/hyperlink" Target="https://greeningsteyning.org/eoh/" TargetMode="Externa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hyperlink" Target="https://ovesco.co.uk/successful-eco-open-home-in-the-lewes-district/"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1.xml"/><Relationship Id="rId3" Type="http://schemas.openxmlformats.org/officeDocument/2006/relationships/slide" Target="slide6.xml"/><Relationship Id="rId7" Type="http://schemas.openxmlformats.org/officeDocument/2006/relationships/slide" Target="slide18.xml"/><Relationship Id="rId12"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5.xml"/><Relationship Id="rId5" Type="http://schemas.openxmlformats.org/officeDocument/2006/relationships/slide" Target="slide10.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energypathways.org.uk/what-we-offer/shared-ownership/"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watch?v=3nKHraiKRXs&amp;t=2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communityenergyengland.org/share-offer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ovesco.co.uk/"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hyperlink" Target="https://www.instagram.com/reel/DZaTwEWN63F/?igsh=MTZmc3lqb3hnbGh1aQ==" TargetMode="External"/><Relationship Id="rId4" Type="http://schemas.openxmlformats.org/officeDocument/2006/relationships/hyperlink" Target="https://ovesco.co.uk/energy-advice/sunny-schools-share-off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jotform.com/23108447072435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ovesco.co.uk/energy-advice/" TargetMode="External"/><Relationship Id="rId2" Type="http://schemas.openxmlformats.org/officeDocument/2006/relationships/hyperlink" Target="https://ovesco.co.uk/borrow-a-thermal-image-camera/"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8C885F-1F46-34E3-87C1-004A27E14AE1}"/>
              </a:ext>
            </a:extLst>
          </p:cNvPr>
          <p:cNvSpPr/>
          <p:nvPr/>
        </p:nvSpPr>
        <p:spPr>
          <a:xfrm>
            <a:off x="8246791" y="0"/>
            <a:ext cx="897208" cy="5143500"/>
          </a:xfrm>
          <a:prstGeom prst="rect">
            <a:avLst/>
          </a:prstGeom>
          <a:solidFill>
            <a:srgbClr val="2273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F19707-AC28-A260-66D7-EFC95B48BCDD}"/>
              </a:ext>
            </a:extLst>
          </p:cNvPr>
          <p:cNvSpPr/>
          <p:nvPr/>
        </p:nvSpPr>
        <p:spPr>
          <a:xfrm>
            <a:off x="0" y="0"/>
            <a:ext cx="897208" cy="5143500"/>
          </a:xfrm>
          <a:prstGeom prst="rect">
            <a:avLst/>
          </a:prstGeom>
          <a:solidFill>
            <a:srgbClr val="E74C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195" name="Picture 3">
            <a:extLst>
              <a:ext uri="{FF2B5EF4-FFF2-40B4-BE49-F238E27FC236}">
                <a16:creationId xmlns:a16="http://schemas.microsoft.com/office/drawing/2014/main" id="{8F5310D6-83B7-64DE-3F13-ED5B3AD1EC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7208" y="1"/>
            <a:ext cx="734958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C07673E-3661-51A2-EB14-B9C4F326693E}"/>
              </a:ext>
            </a:extLst>
          </p:cNvPr>
          <p:cNvSpPr txBox="1"/>
          <p:nvPr/>
        </p:nvSpPr>
        <p:spPr>
          <a:xfrm>
            <a:off x="5285655" y="0"/>
            <a:ext cx="2871299" cy="276999"/>
          </a:xfrm>
          <a:prstGeom prst="rect">
            <a:avLst/>
          </a:prstGeom>
          <a:noFill/>
        </p:spPr>
        <p:txBody>
          <a:bodyPr wrap="none" rtlCol="0">
            <a:spAutoFit/>
          </a:bodyPr>
          <a:lstStyle/>
          <a:p>
            <a:r>
              <a:rPr lang="en-US" sz="1200"/>
              <a:t>Content last updated on 30</a:t>
            </a:r>
            <a:r>
              <a:rPr lang="en-US" sz="1200" baseline="30000"/>
              <a:t>th</a:t>
            </a:r>
            <a:r>
              <a:rPr lang="en-US" sz="1200"/>
              <a:t> June 2026</a:t>
            </a:r>
            <a:endParaRPr lang="en-GB" sz="1200"/>
          </a:p>
        </p:txBody>
      </p:sp>
    </p:spTree>
    <p:extLst>
      <p:ext uri="{BB962C8B-B14F-4D97-AF65-F5344CB8AC3E}">
        <p14:creationId xmlns:p14="http://schemas.microsoft.com/office/powerpoint/2010/main" val="372982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4435DC-9E8A-A345-925C-5F433C3128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5829" y="910687"/>
            <a:ext cx="2047875" cy="675124"/>
          </a:xfrm>
          <a:prstGeom prst="rect">
            <a:avLst/>
          </a:prstGeom>
        </p:spPr>
      </p:pic>
      <p:sp>
        <p:nvSpPr>
          <p:cNvPr id="4" name="TextBox 3">
            <a:extLst>
              <a:ext uri="{FF2B5EF4-FFF2-40B4-BE49-F238E27FC236}">
                <a16:creationId xmlns:a16="http://schemas.microsoft.com/office/drawing/2014/main" id="{012624D0-5DE3-735E-42A6-EFA181C23434}"/>
              </a:ext>
            </a:extLst>
          </p:cNvPr>
          <p:cNvSpPr txBox="1"/>
          <p:nvPr/>
        </p:nvSpPr>
        <p:spPr>
          <a:xfrm>
            <a:off x="84989" y="595811"/>
            <a:ext cx="5889729" cy="4693593"/>
          </a:xfrm>
          <a:prstGeom prst="rect">
            <a:avLst/>
          </a:prstGeom>
          <a:noFill/>
        </p:spPr>
        <p:txBody>
          <a:bodyPr wrap="square">
            <a:spAutoFit/>
          </a:bodyPr>
          <a:lstStyle/>
          <a:p>
            <a:r>
              <a:rPr lang="en-GB" sz="1200" b="1" i="0" u="none" strike="noStrike" cap="none">
                <a:solidFill>
                  <a:srgbClr val="000000"/>
                </a:solidFill>
                <a:effectLst/>
                <a:latin typeface="+mn-lt"/>
                <a:ea typeface="Arial"/>
                <a:cs typeface="Arial"/>
                <a:sym typeface="Arial"/>
              </a:rPr>
              <a:t>Brighton &amp; Hove Energy Services Co-op</a:t>
            </a:r>
            <a:r>
              <a:rPr lang="en-GB" sz="1200" b="1">
                <a:latin typeface="+mn-lt"/>
              </a:rPr>
              <a:t> (BHESCO)</a:t>
            </a:r>
            <a:endParaRPr lang="en-GB" sz="1200">
              <a:latin typeface="+mn-lt"/>
            </a:endParaRPr>
          </a:p>
          <a:p>
            <a:r>
              <a:rPr lang="en-US" sz="1200" err="1">
                <a:latin typeface="+mn-lt"/>
              </a:rPr>
              <a:t>BHESCo</a:t>
            </a:r>
            <a:r>
              <a:rPr lang="en-US" sz="1200">
                <a:latin typeface="+mn-lt"/>
              </a:rPr>
              <a:t> develops and finances community-owned clean energy projects, providing services like project management and consultancy to help homes, businesses, and councils reduce energy costs and carbon emissions without upfront costs. By doing that, low-carbon energy becomes more accessible, tackling fuel poverty and supporting communities in taking practical steps toward a fair transition to net zero.</a:t>
            </a:r>
          </a:p>
          <a:p>
            <a:endParaRPr lang="en-US" sz="1200">
              <a:latin typeface="+mn-lt"/>
            </a:endParaRPr>
          </a:p>
          <a:p>
            <a:r>
              <a:rPr lang="en-US" sz="1200"/>
              <a:t>👉 </a:t>
            </a:r>
            <a:r>
              <a:rPr lang="en-US" sz="1200">
                <a:latin typeface="+mn-lt"/>
              </a:rPr>
              <a:t>Visit their website for more info: </a:t>
            </a:r>
            <a:r>
              <a:rPr lang="en-US" sz="1200">
                <a:solidFill>
                  <a:schemeClr val="tx1"/>
                </a:solidFill>
                <a:latin typeface="+mn-lt"/>
                <a:hlinkClick r:id="rId3">
                  <a:extLst>
                    <a:ext uri="{A12FA001-AC4F-418D-AE19-62706E023703}">
                      <ahyp:hlinkClr xmlns:ahyp="http://schemas.microsoft.com/office/drawing/2018/hyperlinkcolor" val="tx"/>
                    </a:ext>
                  </a:extLst>
                </a:hlinkClick>
              </a:rPr>
              <a:t>https://www.bhesco.co.uk</a:t>
            </a:r>
            <a:endParaRPr lang="en-US" sz="1200">
              <a:solidFill>
                <a:schemeClr val="tx1"/>
              </a:solidFill>
              <a:latin typeface="+mn-lt"/>
            </a:endParaRPr>
          </a:p>
          <a:p>
            <a:endParaRPr lang="en-US" sz="1200">
              <a:solidFill>
                <a:schemeClr val="tx1"/>
              </a:solidFill>
              <a:latin typeface="+mn-lt"/>
            </a:endParaRPr>
          </a:p>
          <a:p>
            <a:endParaRPr lang="en-US" sz="1200">
              <a:solidFill>
                <a:schemeClr val="tx1"/>
              </a:solidFill>
              <a:latin typeface="+mn-lt"/>
            </a:endParaRPr>
          </a:p>
          <a:p>
            <a:pPr fontAlgn="t">
              <a:lnSpc>
                <a:spcPts val="1500"/>
              </a:lnSpc>
              <a:buNone/>
            </a:pPr>
            <a:r>
              <a:rPr lang="en-GB" sz="1200" b="1"/>
              <a:t>Local Project: Solar PV at Dyke Golf Club</a:t>
            </a:r>
          </a:p>
          <a:p>
            <a:pPr fontAlgn="t">
              <a:lnSpc>
                <a:spcPts val="1500"/>
              </a:lnSpc>
              <a:buNone/>
            </a:pPr>
            <a:r>
              <a:rPr lang="en-GB" sz="1200" err="1"/>
              <a:t>BHESCo</a:t>
            </a:r>
            <a:r>
              <a:rPr lang="en-GB" sz="1200"/>
              <a:t> (Brighton &amp; Hove Energy Services Co-op) designed and funded an in-roof solar installation at Dyke Golf Club, installing a 37kW system with 90 solar panels on the clubhouse roof. </a:t>
            </a:r>
          </a:p>
          <a:p>
            <a:pPr fontAlgn="t">
              <a:lnSpc>
                <a:spcPts val="1500"/>
              </a:lnSpc>
              <a:buNone/>
            </a:pPr>
            <a:endParaRPr lang="en-GB" sz="1200"/>
          </a:p>
          <a:p>
            <a:pPr fontAlgn="t">
              <a:lnSpc>
                <a:spcPts val="1500"/>
              </a:lnSpc>
              <a:buNone/>
            </a:pPr>
            <a:r>
              <a:rPr lang="en-GB" sz="1200"/>
              <a:t>The project:</a:t>
            </a:r>
          </a:p>
          <a:p>
            <a:pPr fontAlgn="t">
              <a:lnSpc>
                <a:spcPts val="1500"/>
              </a:lnSpc>
              <a:buNone/>
            </a:pPr>
            <a:r>
              <a:rPr lang="en-GB" sz="1200"/>
              <a:t>🌞 Generates clean, renewable energy on-site. </a:t>
            </a:r>
          </a:p>
          <a:p>
            <a:pPr fontAlgn="t">
              <a:lnSpc>
                <a:spcPts val="1500"/>
              </a:lnSpc>
              <a:buNone/>
            </a:pPr>
            <a:r>
              <a:rPr lang="en-GB" sz="1200"/>
              <a:t>🍃 Reduces the club's energy costs and carbon emissions. </a:t>
            </a:r>
          </a:p>
          <a:p>
            <a:pPr fontAlgn="t">
              <a:lnSpc>
                <a:spcPts val="1500"/>
              </a:lnSpc>
              <a:buNone/>
            </a:pPr>
            <a:r>
              <a:rPr lang="en-GB" sz="1200"/>
              <a:t>🔄 Was funded through community investment, keeping benefits local.</a:t>
            </a:r>
          </a:p>
          <a:p>
            <a:pPr fontAlgn="t">
              <a:lnSpc>
                <a:spcPts val="1500"/>
              </a:lnSpc>
              <a:buNone/>
            </a:pPr>
            <a:endParaRPr lang="en-GB" sz="1200"/>
          </a:p>
          <a:p>
            <a:pPr fontAlgn="t">
              <a:lnSpc>
                <a:spcPts val="1500"/>
              </a:lnSpc>
            </a:pPr>
            <a:r>
              <a:rPr lang="en-GB" sz="1200">
                <a:latin typeface="Segoe UI" panose="020B0502040204020203" pitchFamily="34" charset="0"/>
              </a:rPr>
              <a:t>🎥</a:t>
            </a:r>
            <a:r>
              <a:rPr lang="en-US" sz="1200"/>
              <a:t> </a:t>
            </a:r>
            <a:r>
              <a:rPr lang="en-GB" sz="1200"/>
              <a:t>Learn more about it here: </a:t>
            </a:r>
            <a:r>
              <a:rPr lang="en-GB" sz="1200" u="sng">
                <a:solidFill>
                  <a:schemeClr val="tx1"/>
                </a:solidFill>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https://www.youtube.com/watch?v=Tt7pqE828pc</a:t>
            </a:r>
            <a:endParaRPr lang="en-GB" sz="1200" u="sng">
              <a:solidFill>
                <a:schemeClr val="tx1"/>
              </a:solidFill>
              <a:latin typeface="Aptos" panose="020B0004020202020204" pitchFamily="34" charset="0"/>
              <a:ea typeface="Aptos" panose="020B0004020202020204" pitchFamily="34" charset="0"/>
              <a:cs typeface="Aptos" panose="020B0004020202020204" pitchFamily="34" charset="0"/>
            </a:endParaRPr>
          </a:p>
          <a:p>
            <a:pPr fontAlgn="t">
              <a:lnSpc>
                <a:spcPts val="1500"/>
              </a:lnSpc>
            </a:pPr>
            <a:r>
              <a:rPr lang="en-GB" sz="1200"/>
              <a:t>#CommunityEnergy #SussexEnergy</a:t>
            </a:r>
          </a:p>
          <a:p>
            <a:pPr fontAlgn="t">
              <a:lnSpc>
                <a:spcPts val="1500"/>
              </a:lnSpc>
            </a:pPr>
            <a:endParaRPr lang="en-GB" sz="1200">
              <a:solidFill>
                <a:schemeClr val="tx1"/>
              </a:solidFill>
            </a:endParaRPr>
          </a:p>
          <a:p>
            <a:endParaRPr lang="en-US" sz="1200">
              <a:solidFill>
                <a:schemeClr val="tx1"/>
              </a:solidFill>
              <a:latin typeface="+mn-lt"/>
            </a:endParaRPr>
          </a:p>
        </p:txBody>
      </p:sp>
      <p:pic>
        <p:nvPicPr>
          <p:cNvPr id="9218" name="Picture 2" descr="Kayla Ente founder and CEO Brighton Hove Energy Services Cooperative">
            <a:extLst>
              <a:ext uri="{FF2B5EF4-FFF2-40B4-BE49-F238E27FC236}">
                <a16:creationId xmlns:a16="http://schemas.microsoft.com/office/drawing/2014/main" id="{707D2911-3480-25A4-60E2-CF2E8FF7F2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3742" y="1768769"/>
            <a:ext cx="2995725" cy="1967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CE3AF3-E139-8E8B-103C-9179A06E32F4}"/>
              </a:ext>
            </a:extLst>
          </p:cNvPr>
          <p:cNvSpPr txBox="1"/>
          <p:nvPr/>
        </p:nvSpPr>
        <p:spPr>
          <a:xfrm>
            <a:off x="5664198" y="4667950"/>
            <a:ext cx="3394811" cy="48282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 licensed for free use. No attribution or credit is required.</a:t>
            </a:r>
          </a:p>
        </p:txBody>
      </p:sp>
      <p:sp>
        <p:nvSpPr>
          <p:cNvPr id="5" name="TextBox 4">
            <a:extLst>
              <a:ext uri="{FF2B5EF4-FFF2-40B4-BE49-F238E27FC236}">
                <a16:creationId xmlns:a16="http://schemas.microsoft.com/office/drawing/2014/main" id="{36027899-8E41-9BA8-C8D1-7AB5F1E80611}"/>
              </a:ext>
            </a:extLst>
          </p:cNvPr>
          <p:cNvSpPr txBox="1"/>
          <p:nvPr/>
        </p:nvSpPr>
        <p:spPr>
          <a:xfrm>
            <a:off x="5748340" y="3736404"/>
            <a:ext cx="3186654" cy="369332"/>
          </a:xfrm>
          <a:prstGeom prst="rect">
            <a:avLst/>
          </a:prstGeom>
          <a:noFill/>
        </p:spPr>
        <p:txBody>
          <a:bodyPr wrap="square">
            <a:spAutoFit/>
          </a:bodyPr>
          <a:lstStyle/>
          <a:p>
            <a:r>
              <a:rPr lang="en-US" sz="900" i="1"/>
              <a:t>Representatives marking the completion of </a:t>
            </a:r>
            <a:r>
              <a:rPr lang="en-US" sz="900" i="1" err="1"/>
              <a:t>BHESCo’s</a:t>
            </a:r>
            <a:r>
              <a:rPr lang="en-US" sz="900" i="1"/>
              <a:t> community-funded solar installation at Dyke Golf Club.</a:t>
            </a:r>
            <a:endParaRPr lang="en-GB" sz="900" i="1"/>
          </a:p>
        </p:txBody>
      </p:sp>
      <p:sp>
        <p:nvSpPr>
          <p:cNvPr id="2" name="TextBox 1">
            <a:extLst>
              <a:ext uri="{FF2B5EF4-FFF2-40B4-BE49-F238E27FC236}">
                <a16:creationId xmlns:a16="http://schemas.microsoft.com/office/drawing/2014/main" id="{623E1E34-9E64-9893-9771-F87CE270B32A}"/>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a:t>
            </a:r>
            <a:r>
              <a:rPr lang="en-GB" sz="1100" i="1" err="1"/>
              <a:t>BHESCo</a:t>
            </a:r>
            <a:r>
              <a:rPr lang="en-GB" sz="1100" i="1"/>
              <a:t>.</a:t>
            </a:r>
          </a:p>
        </p:txBody>
      </p:sp>
      <p:sp>
        <p:nvSpPr>
          <p:cNvPr id="9" name="TextBox 8">
            <a:extLst>
              <a:ext uri="{FF2B5EF4-FFF2-40B4-BE49-F238E27FC236}">
                <a16:creationId xmlns:a16="http://schemas.microsoft.com/office/drawing/2014/main" id="{768AC65B-0F32-1E9A-FE0A-800EF622CF7F}"/>
              </a:ext>
            </a:extLst>
          </p:cNvPr>
          <p:cNvSpPr txBox="1"/>
          <p:nvPr/>
        </p:nvSpPr>
        <p:spPr>
          <a:xfrm>
            <a:off x="5856343" y="1453428"/>
            <a:ext cx="3186654" cy="230832"/>
          </a:xfrm>
          <a:prstGeom prst="rect">
            <a:avLst/>
          </a:prstGeom>
          <a:noFill/>
        </p:spPr>
        <p:txBody>
          <a:bodyPr wrap="square">
            <a:spAutoFit/>
          </a:bodyPr>
          <a:lstStyle/>
          <a:p>
            <a:r>
              <a:rPr lang="en-US" sz="900" i="1" err="1"/>
              <a:t>BHESCo</a:t>
            </a:r>
            <a:r>
              <a:rPr lang="en-US" sz="900" i="1"/>
              <a:t> logo.</a:t>
            </a:r>
          </a:p>
        </p:txBody>
      </p:sp>
    </p:spTree>
    <p:extLst>
      <p:ext uri="{BB962C8B-B14F-4D97-AF65-F5344CB8AC3E}">
        <p14:creationId xmlns:p14="http://schemas.microsoft.com/office/powerpoint/2010/main" val="176262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48C15-F806-C542-5961-4D800F9314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8553" y="406661"/>
            <a:ext cx="4552751" cy="3670635"/>
          </a:xfrm>
          <a:prstGeom prst="rect">
            <a:avLst/>
          </a:prstGeom>
        </p:spPr>
      </p:pic>
      <p:sp>
        <p:nvSpPr>
          <p:cNvPr id="26" name="TextBox 25">
            <a:extLst>
              <a:ext uri="{FF2B5EF4-FFF2-40B4-BE49-F238E27FC236}">
                <a16:creationId xmlns:a16="http://schemas.microsoft.com/office/drawing/2014/main" id="{4B456962-CB2D-6D1C-BC10-2F2BB5584B8A}"/>
              </a:ext>
            </a:extLst>
          </p:cNvPr>
          <p:cNvSpPr txBox="1"/>
          <p:nvPr/>
        </p:nvSpPr>
        <p:spPr>
          <a:xfrm>
            <a:off x="182646" y="650905"/>
            <a:ext cx="4037454" cy="4901342"/>
          </a:xfrm>
          <a:prstGeom prst="rect">
            <a:avLst/>
          </a:prstGeom>
          <a:noFill/>
        </p:spPr>
        <p:txBody>
          <a:bodyPr wrap="square">
            <a:spAutoFit/>
          </a:bodyPr>
          <a:lstStyle/>
          <a:p>
            <a:pPr fontAlgn="t">
              <a:lnSpc>
                <a:spcPts val="1500"/>
              </a:lnSpc>
              <a:buNone/>
            </a:pPr>
            <a:r>
              <a:rPr lang="en-US" sz="1200" b="1"/>
              <a:t>Invest in Community Energy with </a:t>
            </a:r>
            <a:r>
              <a:rPr lang="en-GB" sz="1200" b="1"/>
              <a:t>Brighton &amp; Hove Energy Services Co-op (</a:t>
            </a:r>
            <a:r>
              <a:rPr lang="en-GB" sz="1200" b="1" err="1"/>
              <a:t>BHESCo</a:t>
            </a:r>
            <a:r>
              <a:rPr lang="en-GB" sz="1200" b="1"/>
              <a:t>)</a:t>
            </a:r>
            <a:endParaRPr lang="en-US" sz="1200" b="1"/>
          </a:p>
          <a:p>
            <a:pPr fontAlgn="t">
              <a:lnSpc>
                <a:spcPts val="1500"/>
              </a:lnSpc>
              <a:buNone/>
            </a:pPr>
            <a:r>
              <a:rPr lang="en-US" sz="1200">
                <a:latin typeface="+mn-lt"/>
              </a:rPr>
              <a:t>BHESCo offers local people the chance to invest in renewable energy projects across Brighton &amp; Hove, including solar panels, heat pumps, battery storage, and energy efficiency improvements.</a:t>
            </a:r>
          </a:p>
          <a:p>
            <a:pPr fontAlgn="t">
              <a:lnSpc>
                <a:spcPts val="1500"/>
              </a:lnSpc>
              <a:buNone/>
            </a:pPr>
            <a:endParaRPr lang="en-US" sz="1200">
              <a:latin typeface="+mn-lt"/>
            </a:endParaRPr>
          </a:p>
          <a:p>
            <a:pPr fontAlgn="t">
              <a:lnSpc>
                <a:spcPts val="1500"/>
              </a:lnSpc>
              <a:buNone/>
            </a:pPr>
            <a:r>
              <a:rPr lang="en-US" sz="1200">
                <a:latin typeface="+mn-lt"/>
              </a:rPr>
              <a:t>By investing, you can:</a:t>
            </a:r>
          </a:p>
          <a:p>
            <a:pPr fontAlgn="t">
              <a:lnSpc>
                <a:spcPts val="1500"/>
              </a:lnSpc>
              <a:buNone/>
            </a:pPr>
            <a:r>
              <a:rPr lang="en-GB" sz="1200">
                <a:latin typeface="+mn-lt"/>
              </a:rPr>
              <a:t>🔆 Support clean, locally generated energy.</a:t>
            </a:r>
          </a:p>
          <a:p>
            <a:pPr fontAlgn="t">
              <a:lnSpc>
                <a:spcPts val="1500"/>
              </a:lnSpc>
              <a:buNone/>
            </a:pPr>
            <a:r>
              <a:rPr lang="en-GB" sz="1200">
                <a:latin typeface="+mn-lt"/>
              </a:rPr>
              <a:t>📈 Earn a potential return on your investment (target up to 5% interest).</a:t>
            </a:r>
          </a:p>
          <a:p>
            <a:pPr fontAlgn="t">
              <a:lnSpc>
                <a:spcPts val="1500"/>
              </a:lnSpc>
              <a:buNone/>
            </a:pPr>
            <a:r>
              <a:rPr lang="en-GB" sz="1200">
                <a:latin typeface="+mn-lt"/>
              </a:rPr>
              <a:t> 🌟 Help fund projects that benefit your community.</a:t>
            </a:r>
          </a:p>
          <a:p>
            <a:pPr fontAlgn="t">
              <a:lnSpc>
                <a:spcPts val="1500"/>
              </a:lnSpc>
            </a:pPr>
            <a:endParaRPr lang="en-US" sz="1200">
              <a:latin typeface="+mn-lt"/>
            </a:endParaRPr>
          </a:p>
          <a:p>
            <a:pPr fontAlgn="t">
              <a:lnSpc>
                <a:spcPts val="1500"/>
              </a:lnSpc>
            </a:pPr>
            <a:r>
              <a:rPr lang="en-GB" sz="1200">
                <a:latin typeface="+mn-lt"/>
              </a:rPr>
              <a:t>🎥 </a:t>
            </a:r>
            <a:r>
              <a:rPr lang="en-US" sz="1200">
                <a:latin typeface="+mn-lt"/>
              </a:rPr>
              <a:t>Find out more about BHESCO 2026 share offer here </a:t>
            </a:r>
            <a:r>
              <a:rPr lang="en-GB" sz="1200">
                <a:solidFill>
                  <a:schemeClr val="tx1"/>
                </a:solidFill>
                <a:latin typeface="+mn-lt"/>
                <a:ea typeface="Times New Roman" panose="02020603050405020304" pitchFamily="18" charset="0"/>
                <a:cs typeface="Aptos" panose="020B0004020202020204" pitchFamily="34" charset="0"/>
              </a:rPr>
              <a:t>(Closing 31</a:t>
            </a:r>
            <a:r>
              <a:rPr lang="en-GB" sz="1200" baseline="30000">
                <a:solidFill>
                  <a:schemeClr val="tx1"/>
                </a:solidFill>
                <a:latin typeface="+mn-lt"/>
                <a:ea typeface="Times New Roman" panose="02020603050405020304" pitchFamily="18" charset="0"/>
                <a:cs typeface="Aptos" panose="020B0004020202020204" pitchFamily="34" charset="0"/>
              </a:rPr>
              <a:t>st</a:t>
            </a:r>
            <a:r>
              <a:rPr lang="en-GB" sz="1200">
                <a:solidFill>
                  <a:schemeClr val="tx1"/>
                </a:solidFill>
                <a:latin typeface="+mn-lt"/>
                <a:ea typeface="Times New Roman" panose="02020603050405020304" pitchFamily="18" charset="0"/>
                <a:cs typeface="Aptos" panose="020B0004020202020204" pitchFamily="34" charset="0"/>
              </a:rPr>
              <a:t> of July) </a:t>
            </a:r>
            <a:r>
              <a:rPr lang="en-GB" sz="1200" u="sng">
                <a:solidFill>
                  <a:schemeClr val="tx1"/>
                </a:solidFill>
                <a:latin typeface="+mn-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https://www.youtube.com/watch?v=6P-o2nwmbQg</a:t>
            </a:r>
          </a:p>
          <a:p>
            <a:pPr fontAlgn="t">
              <a:lnSpc>
                <a:spcPts val="1500"/>
              </a:lnSpc>
            </a:pPr>
            <a:endParaRPr lang="en-US" sz="1200">
              <a:latin typeface="+mn-lt"/>
            </a:endParaRPr>
          </a:p>
          <a:p>
            <a:pPr fontAlgn="t">
              <a:lnSpc>
                <a:spcPts val="1500"/>
              </a:lnSpc>
            </a:pPr>
            <a:r>
              <a:rPr lang="en-US" sz="1200">
                <a:latin typeface="+mn-lt"/>
              </a:rPr>
              <a:t>👉Click here to submit your share offer application </a:t>
            </a:r>
            <a:r>
              <a:rPr lang="en-GB" sz="1200" err="1">
                <a:solidFill>
                  <a:schemeClr val="tx1"/>
                </a:solidFill>
                <a:latin typeface="+mn-lt"/>
                <a:hlinkClick r:id="rId4">
                  <a:extLst>
                    <a:ext uri="{A12FA001-AC4F-418D-AE19-62706E023703}">
                      <ahyp:hlinkClr xmlns:ahyp="http://schemas.microsoft.com/office/drawing/2018/hyperlinkcolor" val="tx"/>
                    </a:ext>
                  </a:extLst>
                </a:hlinkClick>
              </a:rPr>
              <a:t>BHESCo</a:t>
            </a:r>
            <a:r>
              <a:rPr lang="en-GB" sz="1200">
                <a:solidFill>
                  <a:schemeClr val="tx1"/>
                </a:solidFill>
                <a:latin typeface="+mn-lt"/>
                <a:hlinkClick r:id="rId4">
                  <a:extLst>
                    <a:ext uri="{A12FA001-AC4F-418D-AE19-62706E023703}">
                      <ahyp:hlinkClr xmlns:ahyp="http://schemas.microsoft.com/office/drawing/2018/hyperlinkcolor" val="tx"/>
                    </a:ext>
                  </a:extLst>
                </a:hlinkClick>
              </a:rPr>
              <a:t> 2025 Share Offer Application - New Investor (Page 1 of 6)</a:t>
            </a:r>
            <a:endParaRPr lang="en-GB" sz="1200">
              <a:solidFill>
                <a:schemeClr val="tx1"/>
              </a:solidFill>
              <a:latin typeface="+mn-lt"/>
            </a:endParaRPr>
          </a:p>
          <a:p>
            <a:pPr fontAlgn="t">
              <a:lnSpc>
                <a:spcPts val="1500"/>
              </a:lnSpc>
            </a:pPr>
            <a:r>
              <a:rPr lang="en-GB" sz="1200"/>
              <a:t>#CommunityEnergy #SussexEnergy</a:t>
            </a:r>
            <a:endParaRPr lang="en-GB" sz="1200">
              <a:solidFill>
                <a:schemeClr val="tx1"/>
              </a:solidFill>
              <a:latin typeface="+mn-lt"/>
            </a:endParaRPr>
          </a:p>
          <a:p>
            <a:pPr fontAlgn="t">
              <a:lnSpc>
                <a:spcPts val="1500"/>
              </a:lnSpc>
              <a:buNone/>
            </a:pPr>
            <a:endParaRPr lang="en-US" sz="1200"/>
          </a:p>
          <a:p>
            <a:pPr fontAlgn="t">
              <a:lnSpc>
                <a:spcPts val="1500"/>
              </a:lnSpc>
              <a:buNone/>
            </a:pPr>
            <a:endParaRPr lang="en-US" sz="1200" u="sng">
              <a:solidFill>
                <a:schemeClr val="tx1"/>
              </a:solidFill>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endParaRPr>
          </a:p>
          <a:p>
            <a:pPr fontAlgn="t">
              <a:lnSpc>
                <a:spcPts val="1500"/>
              </a:lnSpc>
              <a:buNone/>
            </a:pPr>
            <a:endParaRPr lang="en-GB" sz="1200" u="sng">
              <a:solidFill>
                <a:schemeClr val="tx1"/>
              </a:solidFill>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endParaRPr>
          </a:p>
          <a:p>
            <a:pPr fontAlgn="t">
              <a:lnSpc>
                <a:spcPts val="1500"/>
              </a:lnSpc>
              <a:buNone/>
            </a:pPr>
            <a:endParaRPr lang="en-GB" sz="1200" u="sng">
              <a:solidFill>
                <a:schemeClr val="tx1"/>
              </a:solidFill>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endParaRPr>
          </a:p>
        </p:txBody>
      </p:sp>
      <p:sp>
        <p:nvSpPr>
          <p:cNvPr id="6" name="TextBox 5">
            <a:extLst>
              <a:ext uri="{FF2B5EF4-FFF2-40B4-BE49-F238E27FC236}">
                <a16:creationId xmlns:a16="http://schemas.microsoft.com/office/drawing/2014/main" id="{6D430953-BF5A-0DD2-4898-FB45639FB997}"/>
              </a:ext>
            </a:extLst>
          </p:cNvPr>
          <p:cNvSpPr txBox="1"/>
          <p:nvPr/>
        </p:nvSpPr>
        <p:spPr>
          <a:xfrm>
            <a:off x="4490142" y="4736839"/>
            <a:ext cx="4572000"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 licensed for free use. No attribution or credit is required.</a:t>
            </a:r>
          </a:p>
        </p:txBody>
      </p:sp>
      <p:sp>
        <p:nvSpPr>
          <p:cNvPr id="3" name="TextBox 2">
            <a:extLst>
              <a:ext uri="{FF2B5EF4-FFF2-40B4-BE49-F238E27FC236}">
                <a16:creationId xmlns:a16="http://schemas.microsoft.com/office/drawing/2014/main" id="{BF73EE11-5A68-1B9F-EAAA-6CF1F0723D7A}"/>
              </a:ext>
            </a:extLst>
          </p:cNvPr>
          <p:cNvSpPr txBox="1"/>
          <p:nvPr/>
        </p:nvSpPr>
        <p:spPr>
          <a:xfrm>
            <a:off x="4220100" y="4077296"/>
            <a:ext cx="4842041" cy="369332"/>
          </a:xfrm>
          <a:prstGeom prst="rect">
            <a:avLst/>
          </a:prstGeom>
          <a:noFill/>
        </p:spPr>
        <p:txBody>
          <a:bodyPr wrap="square">
            <a:spAutoFit/>
          </a:bodyPr>
          <a:lstStyle/>
          <a:p>
            <a:r>
              <a:rPr lang="en-US" sz="900" i="1" err="1"/>
              <a:t>BHESCo</a:t>
            </a:r>
            <a:r>
              <a:rPr lang="en-US" sz="900" i="1"/>
              <a:t> share offer webpage inviting local people to invest in community energy projects, including solar power, heat pumps and energy efficiency improvements</a:t>
            </a:r>
            <a:endParaRPr lang="en-GB" sz="900" i="1"/>
          </a:p>
        </p:txBody>
      </p:sp>
      <p:sp>
        <p:nvSpPr>
          <p:cNvPr id="2" name="TextBox 1">
            <a:extLst>
              <a:ext uri="{FF2B5EF4-FFF2-40B4-BE49-F238E27FC236}">
                <a16:creationId xmlns:a16="http://schemas.microsoft.com/office/drawing/2014/main" id="{00969EA5-027C-0DB9-E402-9191C6702FB3}"/>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a:t>
            </a:r>
            <a:r>
              <a:rPr lang="en-GB" sz="1100" i="1" err="1"/>
              <a:t>BHESCo</a:t>
            </a:r>
            <a:r>
              <a:rPr lang="en-GB" sz="1100" i="1"/>
              <a:t>.</a:t>
            </a:r>
          </a:p>
        </p:txBody>
      </p:sp>
    </p:spTree>
    <p:extLst>
      <p:ext uri="{BB962C8B-B14F-4D97-AF65-F5344CB8AC3E}">
        <p14:creationId xmlns:p14="http://schemas.microsoft.com/office/powerpoint/2010/main" val="248506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46F4E9-E260-80E4-35B7-F26DA3A2E458}"/>
              </a:ext>
            </a:extLst>
          </p:cNvPr>
          <p:cNvSpPr txBox="1"/>
          <p:nvPr/>
        </p:nvSpPr>
        <p:spPr>
          <a:xfrm>
            <a:off x="160975" y="545452"/>
            <a:ext cx="4572000" cy="4201150"/>
          </a:xfrm>
          <a:prstGeom prst="rect">
            <a:avLst/>
          </a:prstGeom>
          <a:noFill/>
        </p:spPr>
        <p:txBody>
          <a:bodyPr wrap="square">
            <a:spAutoFit/>
          </a:bodyPr>
          <a:lstStyle/>
          <a:p>
            <a:pPr fontAlgn="t">
              <a:lnSpc>
                <a:spcPts val="1500"/>
              </a:lnSpc>
              <a:buNone/>
            </a:pPr>
            <a:r>
              <a:rPr lang="en-GB" sz="1200" b="1" i="0">
                <a:effectLst/>
                <a:latin typeface="+mn-lt"/>
              </a:rPr>
              <a:t>Local Project: Preston Park Community Energy Programme</a:t>
            </a:r>
          </a:p>
          <a:p>
            <a:pPr fontAlgn="t">
              <a:lnSpc>
                <a:spcPts val="1500"/>
              </a:lnSpc>
              <a:buNone/>
            </a:pPr>
            <a:r>
              <a:rPr lang="en-GB" sz="1200"/>
              <a:t>Brighton &amp; Hove Energy Services Co-op (</a:t>
            </a:r>
            <a:r>
              <a:rPr lang="en-GB" sz="1200" i="0" err="1">
                <a:effectLst/>
                <a:latin typeface="+mn-lt"/>
              </a:rPr>
              <a:t>BHESCo</a:t>
            </a:r>
            <a:r>
              <a:rPr lang="en-GB" sz="1200" i="0">
                <a:effectLst/>
                <a:latin typeface="+mn-lt"/>
              </a:rPr>
              <a:t>)</a:t>
            </a:r>
            <a:r>
              <a:rPr lang="en-GB" sz="1200" b="0" i="0">
                <a:effectLst/>
                <a:latin typeface="+mn-lt"/>
              </a:rPr>
              <a:t> worked with local residents and partners to launch Brighton’s first community-scale solar programme, helping households generate their own renewable electricity without upfront installation costs.</a:t>
            </a:r>
          </a:p>
          <a:p>
            <a:pPr fontAlgn="t">
              <a:lnSpc>
                <a:spcPts val="1500"/>
              </a:lnSpc>
              <a:buNone/>
            </a:pPr>
            <a:endParaRPr lang="en-GB" sz="1200" b="0" i="0">
              <a:effectLst/>
              <a:latin typeface="+mn-lt"/>
            </a:endParaRPr>
          </a:p>
          <a:p>
            <a:pPr fontAlgn="t">
              <a:lnSpc>
                <a:spcPts val="1500"/>
              </a:lnSpc>
              <a:buNone/>
            </a:pPr>
            <a:r>
              <a:rPr lang="en-GB" sz="1200" b="1" i="0">
                <a:effectLst/>
                <a:latin typeface="+mn-lt"/>
              </a:rPr>
              <a:t>The project:</a:t>
            </a:r>
            <a:endParaRPr lang="en-GB" sz="1200">
              <a:latin typeface="+mn-lt"/>
            </a:endParaRPr>
          </a:p>
          <a:p>
            <a:pPr fontAlgn="t">
              <a:lnSpc>
                <a:spcPts val="1500"/>
              </a:lnSpc>
            </a:pPr>
            <a:r>
              <a:rPr lang="en-GB" sz="1200">
                <a:latin typeface="Segoe UI" panose="020B0502040204020203" pitchFamily="34" charset="0"/>
              </a:rPr>
              <a:t>☀️ Installed rooftop solar panels across nine households in Preston Park.</a:t>
            </a:r>
          </a:p>
          <a:p>
            <a:pPr fontAlgn="t">
              <a:lnSpc>
                <a:spcPts val="1500"/>
              </a:lnSpc>
            </a:pPr>
            <a:r>
              <a:rPr lang="en-GB" sz="1200">
                <a:latin typeface="Segoe UI" panose="020B0502040204020203" pitchFamily="34" charset="0"/>
              </a:rPr>
              <a:t>⚡Provides residents with discounted solar electricity through a Power Purchase Agreement (PPA).</a:t>
            </a:r>
          </a:p>
          <a:p>
            <a:pPr fontAlgn="t">
              <a:lnSpc>
                <a:spcPts val="1500"/>
              </a:lnSpc>
            </a:pPr>
            <a:r>
              <a:rPr lang="en-GB" sz="1200">
                <a:latin typeface="Segoe UI" panose="020B0502040204020203" pitchFamily="34" charset="0"/>
              </a:rPr>
              <a:t>🔋 Delivers a combined 40kW of solar capacity and 50kWh of battery storage. </a:t>
            </a:r>
          </a:p>
          <a:p>
            <a:pPr fontAlgn="t">
              <a:lnSpc>
                <a:spcPts val="1500"/>
              </a:lnSpc>
            </a:pPr>
            <a:r>
              <a:rPr lang="en-GB" sz="1200">
                <a:latin typeface="Segoe UI" panose="020B0502040204020203" pitchFamily="34" charset="0"/>
              </a:rPr>
              <a:t>💰 Is expected to save participating households an average of £7,000 over the agreement term.</a:t>
            </a:r>
          </a:p>
          <a:p>
            <a:pPr fontAlgn="t">
              <a:lnSpc>
                <a:spcPts val="1500"/>
              </a:lnSpc>
              <a:buNone/>
            </a:pPr>
            <a:endParaRPr lang="en-GB" sz="1200">
              <a:latin typeface="+mn-lt"/>
            </a:endParaRPr>
          </a:p>
          <a:p>
            <a:pPr fontAlgn="t">
              <a:lnSpc>
                <a:spcPts val="1500"/>
              </a:lnSpc>
              <a:buNone/>
            </a:pPr>
            <a:endParaRPr lang="en-GB" sz="1200">
              <a:latin typeface="+mn-lt"/>
            </a:endParaRPr>
          </a:p>
          <a:p>
            <a:pPr fontAlgn="t">
              <a:lnSpc>
                <a:spcPts val="1500"/>
              </a:lnSpc>
              <a:buNone/>
            </a:pPr>
            <a:r>
              <a:rPr lang="en-GB" sz="1200" i="0">
                <a:effectLst/>
                <a:latin typeface="+mn-lt"/>
              </a:rPr>
              <a:t>👉 Read more about the project: </a:t>
            </a:r>
            <a:r>
              <a:rPr lang="en-GB" sz="1200">
                <a:solidFill>
                  <a:schemeClr val="tx1"/>
                </a:solidFill>
                <a:hlinkClick r:id="rId2">
                  <a:extLst>
                    <a:ext uri="{A12FA001-AC4F-418D-AE19-62706E023703}">
                      <ahyp:hlinkClr xmlns:ahyp="http://schemas.microsoft.com/office/drawing/2018/hyperlinkcolor" val="tx"/>
                    </a:ext>
                  </a:extLst>
                </a:hlinkClick>
              </a:rPr>
              <a:t>New solar panel scheme launched in Brighton's Preston Park  — GRID</a:t>
            </a:r>
            <a:endParaRPr lang="en-GB" sz="1200">
              <a:solidFill>
                <a:schemeClr val="tx1"/>
              </a:solidFill>
            </a:endParaRPr>
          </a:p>
          <a:p>
            <a:pPr fontAlgn="t">
              <a:lnSpc>
                <a:spcPts val="1500"/>
              </a:lnSpc>
            </a:pPr>
            <a:r>
              <a:rPr lang="en-GB" sz="1200"/>
              <a:t>#CommunityEnergy #SussexEnergy</a:t>
            </a:r>
          </a:p>
          <a:p>
            <a:pPr fontAlgn="t">
              <a:lnSpc>
                <a:spcPts val="1500"/>
              </a:lnSpc>
              <a:buNone/>
            </a:pPr>
            <a:endParaRPr lang="en-GB" sz="1200" i="0">
              <a:solidFill>
                <a:schemeClr val="tx1"/>
              </a:solidFill>
              <a:effectLst/>
              <a:latin typeface="+mn-lt"/>
            </a:endParaRPr>
          </a:p>
        </p:txBody>
      </p:sp>
      <p:pic>
        <p:nvPicPr>
          <p:cNvPr id="1026" name="Picture 2">
            <a:extLst>
              <a:ext uri="{FF2B5EF4-FFF2-40B4-BE49-F238E27FC236}">
                <a16:creationId xmlns:a16="http://schemas.microsoft.com/office/drawing/2014/main" id="{B3198A0C-2ED2-AF73-8E96-515F6CD6B3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96240" y="642518"/>
            <a:ext cx="4039084" cy="2890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63A869-1439-AEE9-28ED-0045FAC8583C}"/>
              </a:ext>
            </a:extLst>
          </p:cNvPr>
          <p:cNvSpPr txBox="1"/>
          <p:nvPr/>
        </p:nvSpPr>
        <p:spPr>
          <a:xfrm>
            <a:off x="4732975" y="4694271"/>
            <a:ext cx="4572000"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 licensed for free use. No attribution or credit is required.</a:t>
            </a:r>
          </a:p>
        </p:txBody>
      </p:sp>
      <p:sp>
        <p:nvSpPr>
          <p:cNvPr id="4" name="TextBox 3">
            <a:extLst>
              <a:ext uri="{FF2B5EF4-FFF2-40B4-BE49-F238E27FC236}">
                <a16:creationId xmlns:a16="http://schemas.microsoft.com/office/drawing/2014/main" id="{09E10468-23C9-F8CF-CBE6-FC8A3162E9A1}"/>
              </a:ext>
            </a:extLst>
          </p:cNvPr>
          <p:cNvSpPr txBox="1"/>
          <p:nvPr/>
        </p:nvSpPr>
        <p:spPr>
          <a:xfrm>
            <a:off x="4654599" y="3532675"/>
            <a:ext cx="4328426" cy="507831"/>
          </a:xfrm>
          <a:prstGeom prst="rect">
            <a:avLst/>
          </a:prstGeom>
          <a:noFill/>
        </p:spPr>
        <p:txBody>
          <a:bodyPr wrap="square">
            <a:spAutoFit/>
          </a:bodyPr>
          <a:lstStyle/>
          <a:p>
            <a:r>
              <a:rPr lang="en-US" sz="900" i="1"/>
              <a:t>Residents participating in </a:t>
            </a:r>
            <a:r>
              <a:rPr lang="en-US" sz="900" i="1" err="1"/>
              <a:t>BHESCo’s</a:t>
            </a:r>
            <a:r>
              <a:rPr lang="en-US" sz="900" i="1"/>
              <a:t> Preston Park Community Energy </a:t>
            </a:r>
            <a:r>
              <a:rPr lang="en-US" sz="900" i="1" err="1"/>
              <a:t>Programme</a:t>
            </a:r>
            <a:r>
              <a:rPr lang="en-US" sz="900" i="1"/>
              <a:t>, which installed community-funded rooftop solar panels and battery storage across local households.</a:t>
            </a:r>
            <a:endParaRPr lang="en-GB" sz="900" i="1"/>
          </a:p>
        </p:txBody>
      </p:sp>
      <p:sp>
        <p:nvSpPr>
          <p:cNvPr id="2" name="TextBox 1">
            <a:extLst>
              <a:ext uri="{FF2B5EF4-FFF2-40B4-BE49-F238E27FC236}">
                <a16:creationId xmlns:a16="http://schemas.microsoft.com/office/drawing/2014/main" id="{7550F790-5EAC-3558-7430-91A1BB9BB277}"/>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a:t>
            </a:r>
            <a:r>
              <a:rPr lang="en-GB" sz="1100" i="1" err="1"/>
              <a:t>BHESCo</a:t>
            </a:r>
            <a:r>
              <a:rPr lang="en-GB" sz="1100" i="1"/>
              <a:t>.</a:t>
            </a:r>
          </a:p>
        </p:txBody>
      </p:sp>
    </p:spTree>
    <p:extLst>
      <p:ext uri="{BB962C8B-B14F-4D97-AF65-F5344CB8AC3E}">
        <p14:creationId xmlns:p14="http://schemas.microsoft.com/office/powerpoint/2010/main" val="234932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83A54-6C4D-6E2C-4ACB-CCFB21E03772}"/>
              </a:ext>
            </a:extLst>
          </p:cNvPr>
          <p:cNvSpPr txBox="1"/>
          <p:nvPr/>
        </p:nvSpPr>
        <p:spPr>
          <a:xfrm>
            <a:off x="128336" y="550545"/>
            <a:ext cx="5398169" cy="4493538"/>
          </a:xfrm>
          <a:prstGeom prst="rect">
            <a:avLst/>
          </a:prstGeom>
          <a:noFill/>
        </p:spPr>
        <p:txBody>
          <a:bodyPr wrap="square">
            <a:spAutoFit/>
          </a:bodyPr>
          <a:lstStyle/>
          <a:p>
            <a:pPr fontAlgn="t">
              <a:lnSpc>
                <a:spcPts val="1500"/>
              </a:lnSpc>
              <a:buNone/>
            </a:pPr>
            <a:r>
              <a:rPr lang="en-GB" sz="1200" b="1" i="0">
                <a:effectLst/>
                <a:latin typeface="+mn-lt"/>
              </a:rPr>
              <a:t>Local Project: Re-Energise Manor Royal</a:t>
            </a:r>
          </a:p>
          <a:p>
            <a:pPr fontAlgn="t">
              <a:lnSpc>
                <a:spcPts val="1500"/>
              </a:lnSpc>
              <a:buNone/>
            </a:pPr>
            <a:r>
              <a:rPr lang="en-GB" sz="1200"/>
              <a:t>Brighton &amp; Hove Energy Services Co-op (</a:t>
            </a:r>
            <a:r>
              <a:rPr lang="en-GB" sz="1200" err="1"/>
              <a:t>BHESCo</a:t>
            </a:r>
            <a:r>
              <a:rPr lang="en-GB" sz="1200"/>
              <a:t>) </a:t>
            </a:r>
            <a:r>
              <a:rPr lang="en-GB" sz="1200" i="0">
                <a:effectLst/>
                <a:latin typeface="+mn-lt"/>
              </a:rPr>
              <a:t>is working with Manor Royal BID to deliver the Re-Energise Manor Royal programme, a community-led initiative helping businesses across Manor Royal Business District reduce energy costs and carbon emissions through locally generated renewable energy. </a:t>
            </a:r>
          </a:p>
          <a:p>
            <a:pPr fontAlgn="t">
              <a:lnSpc>
                <a:spcPts val="1500"/>
              </a:lnSpc>
              <a:buNone/>
            </a:pPr>
            <a:endParaRPr lang="en-GB" sz="1200">
              <a:latin typeface="+mn-lt"/>
            </a:endParaRPr>
          </a:p>
          <a:p>
            <a:pPr fontAlgn="t">
              <a:lnSpc>
                <a:spcPts val="1500"/>
              </a:lnSpc>
              <a:buNone/>
            </a:pPr>
            <a:r>
              <a:rPr lang="en-GB" sz="1200" i="0">
                <a:effectLst/>
                <a:latin typeface="+mn-lt"/>
              </a:rPr>
              <a:t>The project:</a:t>
            </a:r>
          </a:p>
          <a:p>
            <a:pPr fontAlgn="t">
              <a:lnSpc>
                <a:spcPts val="1500"/>
              </a:lnSpc>
              <a:buNone/>
            </a:pPr>
            <a:r>
              <a:rPr lang="en-GB" sz="1200"/>
              <a:t>🏢 Established an independent, non-profit Local Energy Community for Manor Royal businesses. </a:t>
            </a:r>
          </a:p>
          <a:p>
            <a:pPr fontAlgn="t">
              <a:lnSpc>
                <a:spcPts val="1500"/>
              </a:lnSpc>
              <a:buNone/>
            </a:pPr>
            <a:r>
              <a:rPr lang="en-GB" sz="1200"/>
              <a:t>☀️ Supports the installation of rooftop solar PV systems across commercial buildings. </a:t>
            </a:r>
          </a:p>
          <a:p>
            <a:pPr fontAlgn="t">
              <a:lnSpc>
                <a:spcPts val="1500"/>
              </a:lnSpc>
              <a:buNone/>
            </a:pPr>
            <a:r>
              <a:rPr lang="en-GB" sz="1200"/>
              <a:t>🔋 Aims to create a more sustainable, secure, and locally generated energy supply for the business district.</a:t>
            </a:r>
          </a:p>
          <a:p>
            <a:pPr fontAlgn="t">
              <a:lnSpc>
                <a:spcPts val="1500"/>
              </a:lnSpc>
              <a:buNone/>
            </a:pPr>
            <a:r>
              <a:rPr lang="en-GB" sz="1200"/>
              <a:t>🚀 Offers opportunities for businesses to access solar installations at subsidised rates, with funding support available through the programme. </a:t>
            </a:r>
          </a:p>
          <a:p>
            <a:pPr fontAlgn="t">
              <a:lnSpc>
                <a:spcPts val="1500"/>
              </a:lnSpc>
              <a:buNone/>
            </a:pPr>
            <a:r>
              <a:rPr lang="en-GB" sz="1200"/>
              <a:t>🎯 Contributes to Manor Royal’s ambition of becoming a low-carbon, low-cost energy community by 2030.</a:t>
            </a:r>
            <a:endParaRPr lang="en-GB" sz="1200">
              <a:latin typeface="+mn-lt"/>
            </a:endParaRPr>
          </a:p>
          <a:p>
            <a:pPr fontAlgn="t">
              <a:lnSpc>
                <a:spcPts val="1500"/>
              </a:lnSpc>
              <a:buNone/>
            </a:pPr>
            <a:endParaRPr lang="en-GB" sz="1200" i="0">
              <a:effectLst/>
              <a:latin typeface="+mn-lt"/>
            </a:endParaRPr>
          </a:p>
          <a:p>
            <a:r>
              <a:rPr lang="en-GB" sz="1200" i="0">
                <a:effectLst/>
                <a:latin typeface="+mn-lt"/>
              </a:rPr>
              <a:t>👉 Learn more about the project: </a:t>
            </a:r>
            <a:r>
              <a:rPr lang="en-GB" sz="1200">
                <a:solidFill>
                  <a:schemeClr val="tx1"/>
                </a:solidFill>
                <a:hlinkClick r:id="rId2">
                  <a:extLst>
                    <a:ext uri="{A12FA001-AC4F-418D-AE19-62706E023703}">
                      <ahyp:hlinkClr xmlns:ahyp="http://schemas.microsoft.com/office/drawing/2018/hyperlinkcolor" val="tx"/>
                    </a:ext>
                  </a:extLst>
                </a:hlinkClick>
              </a:rPr>
              <a:t>Re-Energise Manor Royal - Our Projects - Manor Royal Business District - Crawley and Gatwick</a:t>
            </a:r>
            <a:endParaRPr lang="en-GB" sz="1200">
              <a:solidFill>
                <a:schemeClr val="tx1"/>
              </a:solidFill>
            </a:endParaRPr>
          </a:p>
          <a:p>
            <a:r>
              <a:rPr lang="en-GB" sz="1200"/>
              <a:t>#CommunityEnergy #SussexEnergy</a:t>
            </a:r>
            <a:endParaRPr lang="en-GB" sz="1200">
              <a:solidFill>
                <a:schemeClr val="tx1"/>
              </a:solidFill>
            </a:endParaRPr>
          </a:p>
          <a:p>
            <a:pPr fontAlgn="t">
              <a:lnSpc>
                <a:spcPts val="1500"/>
              </a:lnSpc>
              <a:buNone/>
            </a:pPr>
            <a:endParaRPr lang="en-GB" sz="1200" b="0" i="0">
              <a:effectLst/>
              <a:latin typeface="+mn-lt"/>
            </a:endParaRPr>
          </a:p>
        </p:txBody>
      </p:sp>
      <p:pic>
        <p:nvPicPr>
          <p:cNvPr id="6146" name="Picture 2" descr="Re-Energise Manor Royal">
            <a:extLst>
              <a:ext uri="{FF2B5EF4-FFF2-40B4-BE49-F238E27FC236}">
                <a16:creationId xmlns:a16="http://schemas.microsoft.com/office/drawing/2014/main" id="{60809CD8-652A-E530-9CCA-802F1DB796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6505" y="414187"/>
            <a:ext cx="3392906" cy="3392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CF3B09-FA64-8D77-B50F-AE5307C55A4E}"/>
              </a:ext>
            </a:extLst>
          </p:cNvPr>
          <p:cNvSpPr txBox="1"/>
          <p:nvPr/>
        </p:nvSpPr>
        <p:spPr>
          <a:xfrm>
            <a:off x="4724954" y="4729313"/>
            <a:ext cx="4572000"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 licensed for free use. No attribution or credit is required.</a:t>
            </a:r>
          </a:p>
        </p:txBody>
      </p:sp>
      <p:sp>
        <p:nvSpPr>
          <p:cNvPr id="2" name="TextBox 1">
            <a:extLst>
              <a:ext uri="{FF2B5EF4-FFF2-40B4-BE49-F238E27FC236}">
                <a16:creationId xmlns:a16="http://schemas.microsoft.com/office/drawing/2014/main" id="{BD0C6493-9F71-64AD-9B25-AFFF0F5E92D7}"/>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a:t>
            </a:r>
            <a:r>
              <a:rPr lang="en-GB" sz="1100" i="1" err="1"/>
              <a:t>BHESCo</a:t>
            </a:r>
            <a:r>
              <a:rPr lang="en-GB" sz="1100" i="1"/>
              <a:t> and Manor Royal BID.</a:t>
            </a:r>
          </a:p>
        </p:txBody>
      </p:sp>
      <p:sp>
        <p:nvSpPr>
          <p:cNvPr id="3" name="TextBox 2">
            <a:extLst>
              <a:ext uri="{FF2B5EF4-FFF2-40B4-BE49-F238E27FC236}">
                <a16:creationId xmlns:a16="http://schemas.microsoft.com/office/drawing/2014/main" id="{001A4F72-994E-71A7-4BD6-6149A8B819B5}"/>
              </a:ext>
            </a:extLst>
          </p:cNvPr>
          <p:cNvSpPr txBox="1"/>
          <p:nvPr/>
        </p:nvSpPr>
        <p:spPr>
          <a:xfrm>
            <a:off x="5421217" y="3807093"/>
            <a:ext cx="3498194" cy="230832"/>
          </a:xfrm>
          <a:prstGeom prst="rect">
            <a:avLst/>
          </a:prstGeom>
          <a:noFill/>
        </p:spPr>
        <p:txBody>
          <a:bodyPr wrap="square">
            <a:spAutoFit/>
          </a:bodyPr>
          <a:lstStyle/>
          <a:p>
            <a:r>
              <a:rPr lang="en-US" sz="900" i="1"/>
              <a:t>Re-</a:t>
            </a:r>
            <a:r>
              <a:rPr lang="en-US" sz="900" i="1" err="1"/>
              <a:t>energise</a:t>
            </a:r>
            <a:r>
              <a:rPr lang="en-US" sz="900" i="1"/>
              <a:t> Manor Royal logo</a:t>
            </a:r>
            <a:endParaRPr lang="en-GB" sz="900" i="1"/>
          </a:p>
        </p:txBody>
      </p:sp>
    </p:spTree>
    <p:extLst>
      <p:ext uri="{BB962C8B-B14F-4D97-AF65-F5344CB8AC3E}">
        <p14:creationId xmlns:p14="http://schemas.microsoft.com/office/powerpoint/2010/main" val="179646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98F469-78DC-9054-9C05-8CB50E0143C4}"/>
              </a:ext>
            </a:extLst>
          </p:cNvPr>
          <p:cNvSpPr txBox="1"/>
          <p:nvPr/>
        </p:nvSpPr>
        <p:spPr>
          <a:xfrm>
            <a:off x="66676" y="548872"/>
            <a:ext cx="5391150" cy="3970318"/>
          </a:xfrm>
          <a:prstGeom prst="rect">
            <a:avLst/>
          </a:prstGeom>
          <a:noFill/>
        </p:spPr>
        <p:txBody>
          <a:bodyPr wrap="square">
            <a:spAutoFit/>
          </a:bodyPr>
          <a:lstStyle/>
          <a:p>
            <a:r>
              <a:rPr lang="en-US" sz="1200" b="1"/>
              <a:t>🏫 Local Project: Peter Gladwin Primary School Goes Fully Low Carbon </a:t>
            </a:r>
            <a:endParaRPr lang="en-US" sz="1200"/>
          </a:p>
          <a:p>
            <a:r>
              <a:rPr lang="en-US" sz="1200"/>
              <a:t>Peter Gladwin Primary School in Portslade has become the first school in Brighton &amp; Hove to have all its heating and hot water powered by low-carbon technologies. </a:t>
            </a:r>
          </a:p>
          <a:p>
            <a:endParaRPr lang="en-US" sz="1200"/>
          </a:p>
          <a:p>
            <a:r>
              <a:rPr lang="en-US" sz="1200"/>
              <a:t>The project brought together Brighton &amp; Hove City Council, community energy </a:t>
            </a:r>
            <a:r>
              <a:rPr lang="en-US" sz="1200" err="1"/>
              <a:t>organisation</a:t>
            </a:r>
            <a:r>
              <a:rPr lang="en-US" sz="1200"/>
              <a:t> </a:t>
            </a:r>
            <a:r>
              <a:rPr lang="en-US" sz="1200" err="1"/>
              <a:t>BHESCo</a:t>
            </a:r>
            <a:r>
              <a:rPr lang="en-US" sz="1200"/>
              <a:t>, local contractors and government funding to replace gas boilers with air source heat pumps and rooftop solar. </a:t>
            </a:r>
          </a:p>
          <a:p>
            <a:endParaRPr lang="en-US" sz="1200"/>
          </a:p>
          <a:p>
            <a:r>
              <a:rPr lang="en-US" sz="1200"/>
              <a:t>The project has:</a:t>
            </a:r>
          </a:p>
          <a:p>
            <a:r>
              <a:rPr lang="en-US" sz="1200"/>
              <a:t>☀️ Installed a 50kW rooftop solar array through </a:t>
            </a:r>
            <a:r>
              <a:rPr lang="en-US" sz="1200" err="1"/>
              <a:t>BHESCo</a:t>
            </a:r>
            <a:r>
              <a:rPr lang="en-US" sz="1200"/>
              <a:t>.</a:t>
            </a:r>
          </a:p>
          <a:p>
            <a:r>
              <a:rPr lang="en-US" sz="1200"/>
              <a:t>🔥 Replaced gas boilers with air source heat pumps, making it the city's first fully low-carbon heated school. </a:t>
            </a:r>
          </a:p>
          <a:p>
            <a:r>
              <a:rPr lang="en-US" sz="1200"/>
              <a:t>🌍 Reduced carbon emissions by an estimated 19 </a:t>
            </a:r>
            <a:r>
              <a:rPr lang="en-US" sz="1200" err="1"/>
              <a:t>tonnes</a:t>
            </a:r>
            <a:r>
              <a:rPr lang="en-US" sz="1200"/>
              <a:t> per year. </a:t>
            </a:r>
          </a:p>
          <a:p>
            <a:r>
              <a:rPr lang="en-US" sz="1200"/>
              <a:t>🤝 Demonstrated how local authorities, community energy organisations and local businesses can work together to deliver practical low-carbon projects. </a:t>
            </a:r>
          </a:p>
          <a:p>
            <a:endParaRPr lang="en-US" sz="1200"/>
          </a:p>
          <a:p>
            <a:r>
              <a:rPr lang="en-US" sz="1200"/>
              <a:t>👉 Find more about it here: </a:t>
            </a:r>
            <a:r>
              <a:rPr lang="en-US" altLang="en-US" sz="120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Pupils celebrate first low carbon school heating system</a:t>
            </a:r>
            <a:endParaRPr lang="en-US" altLang="en-US" sz="1200">
              <a:solidFill>
                <a:schemeClr val="tx1"/>
              </a:solidFill>
              <a:latin typeface="Arial" panose="020B0604020202020204" pitchFamily="34" charset="0"/>
            </a:endParaRPr>
          </a:p>
          <a:p>
            <a:endParaRPr lang="en-US" sz="1200"/>
          </a:p>
        </p:txBody>
      </p:sp>
      <p:pic>
        <p:nvPicPr>
          <p:cNvPr id="9" name="Picture 8">
            <a:extLst>
              <a:ext uri="{FF2B5EF4-FFF2-40B4-BE49-F238E27FC236}">
                <a16:creationId xmlns:a16="http://schemas.microsoft.com/office/drawing/2014/main" id="{E30058ED-F115-E6FA-E689-01001CFE8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5950" y="350417"/>
            <a:ext cx="2847975" cy="3797299"/>
          </a:xfrm>
          <a:prstGeom prst="rect">
            <a:avLst/>
          </a:prstGeom>
        </p:spPr>
      </p:pic>
      <p:sp>
        <p:nvSpPr>
          <p:cNvPr id="11" name="TextBox 10">
            <a:extLst>
              <a:ext uri="{FF2B5EF4-FFF2-40B4-BE49-F238E27FC236}">
                <a16:creationId xmlns:a16="http://schemas.microsoft.com/office/drawing/2014/main" id="{8C85D3C7-6A2C-EA34-F873-2C6BD5D17ED6}"/>
              </a:ext>
            </a:extLst>
          </p:cNvPr>
          <p:cNvSpPr txBox="1"/>
          <p:nvPr/>
        </p:nvSpPr>
        <p:spPr>
          <a:xfrm>
            <a:off x="5695950" y="4243714"/>
            <a:ext cx="2847975" cy="369332"/>
          </a:xfrm>
          <a:prstGeom prst="rect">
            <a:avLst/>
          </a:prstGeom>
          <a:noFill/>
        </p:spPr>
        <p:txBody>
          <a:bodyPr wrap="square">
            <a:spAutoFit/>
          </a:bodyPr>
          <a:lstStyle/>
          <a:p>
            <a:r>
              <a:rPr lang="en-US" sz="900" i="1"/>
              <a:t>Peter Gladwin primary school pupils celebrating the first low carbon school heating system</a:t>
            </a:r>
          </a:p>
        </p:txBody>
      </p:sp>
    </p:spTree>
    <p:extLst>
      <p:ext uri="{BB962C8B-B14F-4D97-AF65-F5344CB8AC3E}">
        <p14:creationId xmlns:p14="http://schemas.microsoft.com/office/powerpoint/2010/main" val="300543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51A9EE-AED0-1D1A-9089-9DA239AD13C9}"/>
              </a:ext>
            </a:extLst>
          </p:cNvPr>
          <p:cNvSpPr txBox="1"/>
          <p:nvPr/>
        </p:nvSpPr>
        <p:spPr>
          <a:xfrm>
            <a:off x="127737" y="601980"/>
            <a:ext cx="5640038" cy="4131900"/>
          </a:xfrm>
          <a:prstGeom prst="rect">
            <a:avLst/>
          </a:prstGeom>
          <a:noFill/>
        </p:spPr>
        <p:txBody>
          <a:bodyPr wrap="square">
            <a:spAutoFit/>
          </a:bodyPr>
          <a:lstStyle/>
          <a:p>
            <a:pPr fontAlgn="t">
              <a:lnSpc>
                <a:spcPts val="1500"/>
              </a:lnSpc>
              <a:buNone/>
            </a:pPr>
            <a:r>
              <a:rPr lang="en-GB" sz="1200" b="1" i="0">
                <a:effectLst/>
                <a:latin typeface="+mn-lt"/>
              </a:rPr>
              <a:t>Brighton Energy Co-op (BEC)</a:t>
            </a:r>
          </a:p>
          <a:p>
            <a:pPr fontAlgn="t">
              <a:lnSpc>
                <a:spcPts val="1500"/>
              </a:lnSpc>
              <a:buNone/>
            </a:pPr>
            <a:r>
              <a:rPr lang="en-GB" sz="1200" b="0" i="0">
                <a:effectLst/>
                <a:latin typeface="+mn-lt"/>
              </a:rPr>
              <a:t>BEC brings local people together to invest in community-owned solar energy projects across Sussex. Revenue generated from the solar electricity is shared between members and a community fund, helping to create a cleaner, fairer energy future. </a:t>
            </a:r>
          </a:p>
          <a:p>
            <a:pPr fontAlgn="t">
              <a:lnSpc>
                <a:spcPts val="1500"/>
              </a:lnSpc>
            </a:pPr>
            <a:endParaRPr lang="en-GB" sz="1200" b="0" i="0">
              <a:effectLst/>
              <a:latin typeface="+mn-lt"/>
            </a:endParaRPr>
          </a:p>
          <a:p>
            <a:pPr fontAlgn="t">
              <a:lnSpc>
                <a:spcPts val="1500"/>
              </a:lnSpc>
              <a:buNone/>
            </a:pPr>
            <a:r>
              <a:rPr lang="en-GB" sz="1200" b="0" i="0">
                <a:effectLst/>
                <a:latin typeface="+mn-lt"/>
              </a:rPr>
              <a:t>👉 Visit their website for more info: </a:t>
            </a:r>
            <a:r>
              <a:rPr lang="en-GB" sz="1200">
                <a:solidFill>
                  <a:schemeClr val="tx1"/>
                </a:solidFill>
                <a:hlinkClick r:id="rId2">
                  <a:extLst>
                    <a:ext uri="{A12FA001-AC4F-418D-AE19-62706E023703}">
                      <ahyp:hlinkClr xmlns:ahyp="http://schemas.microsoft.com/office/drawing/2018/hyperlinkcolor" val="tx"/>
                    </a:ext>
                  </a:extLst>
                </a:hlinkClick>
              </a:rPr>
              <a:t>Brighton Energy Cooperative | Community Energy Investment - Clean Energy for the People</a:t>
            </a:r>
            <a:br>
              <a:rPr lang="en-GB" sz="1200" b="0" i="0">
                <a:effectLst/>
                <a:latin typeface="+mn-lt"/>
              </a:rPr>
            </a:br>
            <a:endParaRPr lang="en-GB" sz="1200" b="0" i="0">
              <a:effectLst/>
              <a:latin typeface="+mn-lt"/>
            </a:endParaRPr>
          </a:p>
          <a:p>
            <a:pPr fontAlgn="t">
              <a:lnSpc>
                <a:spcPts val="1500"/>
              </a:lnSpc>
              <a:buNone/>
            </a:pPr>
            <a:r>
              <a:rPr lang="en-GB" sz="1200" b="1" i="0">
                <a:effectLst/>
                <a:latin typeface="+mn-lt"/>
              </a:rPr>
              <a:t>Local Project: Community Solar Accelerator</a:t>
            </a:r>
          </a:p>
          <a:p>
            <a:pPr fontAlgn="t">
              <a:lnSpc>
                <a:spcPts val="1500"/>
              </a:lnSpc>
              <a:buNone/>
            </a:pPr>
            <a:r>
              <a:rPr lang="en-GB" sz="1200" b="0" i="0">
                <a:effectLst/>
                <a:latin typeface="+mn-lt"/>
              </a:rPr>
              <a:t>Between 2021 and 2023, BEC delivered its Community Solar Accelerator programme, providing £714,400 in grants to 33 Sussex businesses to install solar panels and EV charging points. The project:</a:t>
            </a:r>
            <a:endParaRPr lang="en-GB" sz="1200">
              <a:latin typeface="+mn-lt"/>
            </a:endParaRPr>
          </a:p>
          <a:p>
            <a:pPr fontAlgn="t">
              <a:lnSpc>
                <a:spcPts val="1500"/>
              </a:lnSpc>
              <a:buNone/>
            </a:pPr>
            <a:r>
              <a:rPr lang="en-GB" sz="1200"/>
              <a:t>💡 Helped local businesses reduce energy bills. </a:t>
            </a:r>
          </a:p>
          <a:p>
            <a:pPr fontAlgn="t">
              <a:lnSpc>
                <a:spcPts val="1500"/>
              </a:lnSpc>
              <a:buNone/>
            </a:pPr>
            <a:r>
              <a:rPr lang="en-GB" sz="1200"/>
              <a:t>🔆 Generated over 2.4 million kWh of solar electricity each year.</a:t>
            </a:r>
          </a:p>
          <a:p>
            <a:pPr fontAlgn="t">
              <a:lnSpc>
                <a:spcPts val="1500"/>
              </a:lnSpc>
              <a:buNone/>
            </a:pPr>
            <a:r>
              <a:rPr lang="en-GB" sz="1200"/>
              <a:t>🌍 Cut around 848 tonnes of carbon emissions annually.</a:t>
            </a:r>
          </a:p>
          <a:p>
            <a:pPr fontAlgn="t">
              <a:lnSpc>
                <a:spcPts val="1500"/>
              </a:lnSpc>
            </a:pPr>
            <a:endParaRPr lang="en-GB" sz="1200">
              <a:latin typeface="+mn-lt"/>
            </a:endParaRPr>
          </a:p>
          <a:p>
            <a:pPr fontAlgn="t">
              <a:lnSpc>
                <a:spcPts val="1500"/>
              </a:lnSpc>
              <a:buNone/>
            </a:pPr>
            <a:r>
              <a:rPr lang="en-GB" sz="1200" b="0" i="0">
                <a:effectLst/>
                <a:latin typeface="+mn-lt"/>
              </a:rPr>
              <a:t>👉 Explore the case studies: </a:t>
            </a:r>
            <a:r>
              <a:rPr lang="en-GB" sz="1200">
                <a:solidFill>
                  <a:schemeClr val="tx1"/>
                </a:solidFill>
                <a:hlinkClick r:id="rId3">
                  <a:extLst>
                    <a:ext uri="{A12FA001-AC4F-418D-AE19-62706E023703}">
                      <ahyp:hlinkClr xmlns:ahyp="http://schemas.microsoft.com/office/drawing/2018/hyperlinkcolor" val="tx"/>
                    </a:ext>
                  </a:extLst>
                </a:hlinkClick>
              </a:rPr>
              <a:t>CSA Grant Beneficiaries- Case Studies | Brighton Energy Cooperative</a:t>
            </a:r>
            <a:endParaRPr lang="en-GB" sz="1200">
              <a:solidFill>
                <a:schemeClr val="tx1"/>
              </a:solidFill>
            </a:endParaRPr>
          </a:p>
          <a:p>
            <a:pPr fontAlgn="t">
              <a:lnSpc>
                <a:spcPts val="1500"/>
              </a:lnSpc>
            </a:pPr>
            <a:r>
              <a:rPr lang="en-GB" sz="1200"/>
              <a:t>#CommunityEnergy #SussexEnergy</a:t>
            </a:r>
            <a:br>
              <a:rPr lang="en-GB" sz="1200" b="0" i="0">
                <a:effectLst/>
                <a:latin typeface="+mn-lt"/>
              </a:rPr>
            </a:br>
            <a:endParaRPr lang="en-GB" sz="1200" b="0" i="0">
              <a:effectLst/>
              <a:latin typeface="+mn-lt"/>
            </a:endParaRPr>
          </a:p>
        </p:txBody>
      </p:sp>
      <p:pic>
        <p:nvPicPr>
          <p:cNvPr id="11266" name="Picture 2" descr="Brighton Energy Cooperative">
            <a:extLst>
              <a:ext uri="{FF2B5EF4-FFF2-40B4-BE49-F238E27FC236}">
                <a16:creationId xmlns:a16="http://schemas.microsoft.com/office/drawing/2014/main" id="{BC309D9B-545C-3E7A-C6C0-1C4BFF5A2C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4066" y="1420944"/>
            <a:ext cx="3046846" cy="6502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0F95FD4-99C4-6A43-E656-2C7341DA95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67775" y="2314407"/>
            <a:ext cx="3196256" cy="1822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8DEC6F-C2DE-5E74-E5E1-4BB47CA96332}"/>
              </a:ext>
            </a:extLst>
          </p:cNvPr>
          <p:cNvSpPr txBox="1"/>
          <p:nvPr/>
        </p:nvSpPr>
        <p:spPr>
          <a:xfrm>
            <a:off x="5577194" y="4516390"/>
            <a:ext cx="3293436" cy="47705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3" name="TextBox 2">
            <a:extLst>
              <a:ext uri="{FF2B5EF4-FFF2-40B4-BE49-F238E27FC236}">
                <a16:creationId xmlns:a16="http://schemas.microsoft.com/office/drawing/2014/main" id="{6CB3E925-C87C-7B18-5833-56A4A28B74B2}"/>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BEC.</a:t>
            </a:r>
          </a:p>
        </p:txBody>
      </p:sp>
      <p:sp>
        <p:nvSpPr>
          <p:cNvPr id="5" name="TextBox 4">
            <a:extLst>
              <a:ext uri="{FF2B5EF4-FFF2-40B4-BE49-F238E27FC236}">
                <a16:creationId xmlns:a16="http://schemas.microsoft.com/office/drawing/2014/main" id="{525B1A16-2228-BD7B-228D-5314C44A6C79}"/>
              </a:ext>
            </a:extLst>
          </p:cNvPr>
          <p:cNvSpPr txBox="1"/>
          <p:nvPr/>
        </p:nvSpPr>
        <p:spPr>
          <a:xfrm>
            <a:off x="5668392" y="4136571"/>
            <a:ext cx="3498194" cy="230832"/>
          </a:xfrm>
          <a:prstGeom prst="rect">
            <a:avLst/>
          </a:prstGeom>
          <a:noFill/>
        </p:spPr>
        <p:txBody>
          <a:bodyPr wrap="square">
            <a:spAutoFit/>
          </a:bodyPr>
          <a:lstStyle/>
          <a:p>
            <a:r>
              <a:rPr lang="en-US" sz="900" i="1"/>
              <a:t>Industrial unit with solar panels</a:t>
            </a:r>
            <a:endParaRPr lang="en-GB" sz="900" i="1"/>
          </a:p>
        </p:txBody>
      </p:sp>
    </p:spTree>
    <p:extLst>
      <p:ext uri="{BB962C8B-B14F-4D97-AF65-F5344CB8AC3E}">
        <p14:creationId xmlns:p14="http://schemas.microsoft.com/office/powerpoint/2010/main" val="97073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FDBFA0-BF2C-E33F-8E4E-1D40AC15523C}"/>
              </a:ext>
            </a:extLst>
          </p:cNvPr>
          <p:cNvSpPr txBox="1"/>
          <p:nvPr/>
        </p:nvSpPr>
        <p:spPr>
          <a:xfrm>
            <a:off x="152442" y="635387"/>
            <a:ext cx="3911988" cy="3624069"/>
          </a:xfrm>
          <a:prstGeom prst="rect">
            <a:avLst/>
          </a:prstGeom>
          <a:noFill/>
        </p:spPr>
        <p:txBody>
          <a:bodyPr wrap="square">
            <a:spAutoFit/>
          </a:bodyPr>
          <a:lstStyle/>
          <a:p>
            <a:pPr fontAlgn="t">
              <a:lnSpc>
                <a:spcPts val="1500"/>
              </a:lnSpc>
              <a:buNone/>
            </a:pPr>
            <a:endParaRPr lang="en-GB" sz="1400" b="0" i="0">
              <a:effectLst/>
              <a:latin typeface="Segoe UI" panose="020B0502040204020203" pitchFamily="34" charset="0"/>
            </a:endParaRPr>
          </a:p>
          <a:p>
            <a:pPr fontAlgn="t">
              <a:lnSpc>
                <a:spcPts val="1500"/>
              </a:lnSpc>
              <a:buNone/>
            </a:pPr>
            <a:r>
              <a:rPr lang="en-GB" sz="1200" b="1" i="0">
                <a:effectLst/>
                <a:latin typeface="+mn-lt"/>
              </a:rPr>
              <a:t>Get Involved: Free Mentoring for Impact-Led Organisations</a:t>
            </a:r>
          </a:p>
          <a:p>
            <a:pPr fontAlgn="t">
              <a:lnSpc>
                <a:spcPts val="1500"/>
              </a:lnSpc>
            </a:pPr>
            <a:r>
              <a:rPr lang="en-GB" sz="1200"/>
              <a:t>Brighton Energy Co-op (BEC)</a:t>
            </a:r>
            <a:r>
              <a:rPr lang="en-GB" sz="1200" b="0" i="0">
                <a:effectLst/>
                <a:latin typeface="+mn-lt"/>
              </a:rPr>
              <a:t> is currently offering free mentoring for local not-for-profits, sustainable businesses, and purpose-driven organisations. The programme provides strategic guidance and access to the experience of BEC's staff and directors.</a:t>
            </a:r>
          </a:p>
          <a:p>
            <a:pPr fontAlgn="t">
              <a:lnSpc>
                <a:spcPts val="1500"/>
              </a:lnSpc>
              <a:buNone/>
            </a:pPr>
            <a:endParaRPr lang="en-GB" sz="1200">
              <a:latin typeface="+mn-lt"/>
            </a:endParaRPr>
          </a:p>
          <a:p>
            <a:pPr fontAlgn="t">
              <a:lnSpc>
                <a:spcPts val="1500"/>
              </a:lnSpc>
            </a:pPr>
            <a:r>
              <a:rPr lang="en-GB" sz="1200">
                <a:latin typeface="+mn-lt"/>
              </a:rPr>
              <a:t>👉 </a:t>
            </a:r>
            <a:r>
              <a:rPr lang="en-GB" sz="1200" b="0" i="0">
                <a:effectLst/>
                <a:latin typeface="+mn-lt"/>
              </a:rPr>
              <a:t>Find out more:  </a:t>
            </a:r>
            <a:r>
              <a:rPr lang="en-GB" sz="1200">
                <a:solidFill>
                  <a:schemeClr val="tx1"/>
                </a:solidFill>
                <a:hlinkClick r:id="rId2">
                  <a:extLst>
                    <a:ext uri="{A12FA001-AC4F-418D-AE19-62706E023703}">
                      <ahyp:hlinkClr xmlns:ahyp="http://schemas.microsoft.com/office/drawing/2018/hyperlinkcolor" val="tx"/>
                    </a:ext>
                  </a:extLst>
                </a:hlinkClick>
              </a:rPr>
              <a:t>Mentoring | Brighton Energy Cooperative</a:t>
            </a:r>
            <a:endParaRPr lang="en-GB" sz="1200">
              <a:solidFill>
                <a:schemeClr val="tx1"/>
              </a:solidFill>
            </a:endParaRPr>
          </a:p>
          <a:p>
            <a:pPr fontAlgn="t">
              <a:lnSpc>
                <a:spcPts val="1500"/>
              </a:lnSpc>
              <a:buNone/>
            </a:pPr>
            <a:endParaRPr lang="en-GB">
              <a:latin typeface="Segoe UI" panose="020B0502040204020203" pitchFamily="34" charset="0"/>
            </a:endParaRPr>
          </a:p>
          <a:p>
            <a:pPr fontAlgn="t">
              <a:lnSpc>
                <a:spcPts val="1500"/>
              </a:lnSpc>
            </a:pPr>
            <a:r>
              <a:rPr lang="en-GB" sz="1200"/>
              <a:t>There are not live investment opportunities at present, but subscribe here to stay updated on future offers </a:t>
            </a:r>
          </a:p>
          <a:p>
            <a:pPr fontAlgn="t">
              <a:lnSpc>
                <a:spcPts val="1500"/>
              </a:lnSpc>
            </a:pPr>
            <a:r>
              <a:rPr lang="en-GB" sz="1200"/>
              <a:t>👉 </a:t>
            </a:r>
            <a:r>
              <a:rPr lang="en-GB" sz="1200" u="sng">
                <a:solidFill>
                  <a:schemeClr val="tx1"/>
                </a:solidFill>
                <a:hlinkClick r:id="rId3">
                  <a:extLst>
                    <a:ext uri="{A12FA001-AC4F-418D-AE19-62706E023703}">
                      <ahyp:hlinkClr xmlns:ahyp="http://schemas.microsoft.com/office/drawing/2018/hyperlinkcolor" val="tx"/>
                    </a:ext>
                  </a:extLst>
                </a:hlinkClick>
              </a:rPr>
              <a:t>https://www.brightonenergy.org.uk/product/invest/</a:t>
            </a:r>
            <a:r>
              <a:rPr lang="en-GB" sz="1200" u="sng">
                <a:solidFill>
                  <a:schemeClr val="tx1"/>
                </a:solidFill>
              </a:rPr>
              <a:t> </a:t>
            </a:r>
          </a:p>
          <a:p>
            <a:pPr fontAlgn="t">
              <a:lnSpc>
                <a:spcPts val="1500"/>
              </a:lnSpc>
            </a:pPr>
            <a:r>
              <a:rPr lang="en-GB" sz="1200"/>
              <a:t>#CommunityEnergy #SussexEnergy</a:t>
            </a:r>
          </a:p>
          <a:p>
            <a:pPr fontAlgn="t">
              <a:lnSpc>
                <a:spcPts val="1500"/>
              </a:lnSpc>
            </a:pPr>
            <a:endParaRPr lang="en-GB" sz="1200">
              <a:solidFill>
                <a:schemeClr val="tx1"/>
              </a:solidFill>
            </a:endParaRPr>
          </a:p>
          <a:p>
            <a:pPr fontAlgn="t">
              <a:lnSpc>
                <a:spcPts val="1500"/>
              </a:lnSpc>
              <a:buNone/>
            </a:pPr>
            <a:endParaRPr lang="en-GB" sz="1200"/>
          </a:p>
        </p:txBody>
      </p:sp>
      <p:pic>
        <p:nvPicPr>
          <p:cNvPr id="6148" name="Picture 4" descr="No alternative text description for this image">
            <a:extLst>
              <a:ext uri="{FF2B5EF4-FFF2-40B4-BE49-F238E27FC236}">
                <a16:creationId xmlns:a16="http://schemas.microsoft.com/office/drawing/2014/main" id="{89D3C642-72D4-9F99-DEAA-92908F8F2A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64430" y="1048191"/>
            <a:ext cx="4688979" cy="23444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9F30B0-970D-DDA7-FEDA-2B25D638569B}"/>
              </a:ext>
            </a:extLst>
          </p:cNvPr>
          <p:cNvSpPr txBox="1"/>
          <p:nvPr/>
        </p:nvSpPr>
        <p:spPr>
          <a:xfrm>
            <a:off x="4399166" y="4646407"/>
            <a:ext cx="4572000"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3" name="TextBox 2">
            <a:extLst>
              <a:ext uri="{FF2B5EF4-FFF2-40B4-BE49-F238E27FC236}">
                <a16:creationId xmlns:a16="http://schemas.microsoft.com/office/drawing/2014/main" id="{86C83B1E-6DB1-72A4-02A4-CFD9A7E706BF}"/>
              </a:ext>
            </a:extLst>
          </p:cNvPr>
          <p:cNvSpPr txBox="1"/>
          <p:nvPr/>
        </p:nvSpPr>
        <p:spPr>
          <a:xfrm>
            <a:off x="3949337" y="3414417"/>
            <a:ext cx="4804072" cy="230832"/>
          </a:xfrm>
          <a:prstGeom prst="rect">
            <a:avLst/>
          </a:prstGeom>
          <a:noFill/>
        </p:spPr>
        <p:txBody>
          <a:bodyPr wrap="square">
            <a:spAutoFit/>
          </a:bodyPr>
          <a:lstStyle/>
          <a:p>
            <a:r>
              <a:rPr lang="en-US" sz="900" i="1"/>
              <a:t>Attendees at a BEC event.</a:t>
            </a:r>
            <a:endParaRPr lang="en-GB" sz="900" i="1"/>
          </a:p>
        </p:txBody>
      </p:sp>
      <p:sp>
        <p:nvSpPr>
          <p:cNvPr id="2" name="TextBox 1">
            <a:extLst>
              <a:ext uri="{FF2B5EF4-FFF2-40B4-BE49-F238E27FC236}">
                <a16:creationId xmlns:a16="http://schemas.microsoft.com/office/drawing/2014/main" id="{5714730A-E146-2152-F8E3-52A444E03C0C}"/>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BEC.</a:t>
            </a:r>
          </a:p>
        </p:txBody>
      </p:sp>
    </p:spTree>
    <p:extLst>
      <p:ext uri="{BB962C8B-B14F-4D97-AF65-F5344CB8AC3E}">
        <p14:creationId xmlns:p14="http://schemas.microsoft.com/office/powerpoint/2010/main" val="370165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A5F795-B3CA-0A61-CCB8-F8F8055A8916}"/>
              </a:ext>
            </a:extLst>
          </p:cNvPr>
          <p:cNvSpPr txBox="1"/>
          <p:nvPr/>
        </p:nvSpPr>
        <p:spPr>
          <a:xfrm>
            <a:off x="123825" y="586591"/>
            <a:ext cx="4572000" cy="4154984"/>
          </a:xfrm>
          <a:prstGeom prst="rect">
            <a:avLst/>
          </a:prstGeom>
          <a:noFill/>
        </p:spPr>
        <p:txBody>
          <a:bodyPr wrap="square">
            <a:spAutoFit/>
          </a:bodyPr>
          <a:lstStyle/>
          <a:p>
            <a:r>
              <a:rPr lang="en-US" sz="1200" b="1"/>
              <a:t>Local Project: Community-Funded Solar at the University of Brighton.</a:t>
            </a:r>
          </a:p>
          <a:p>
            <a:r>
              <a:rPr lang="en-US" sz="1200"/>
              <a:t>The University of Brighton and Brighton Energy Co-op (BEC) have partnered to install community-funded solar panels on the university’s city campus, demonstrating how organisations can work together to increase local renewable energy generation. </a:t>
            </a:r>
          </a:p>
          <a:p>
            <a:endParaRPr lang="en-US" sz="1200"/>
          </a:p>
          <a:p>
            <a:r>
              <a:rPr lang="en-US" sz="1200"/>
              <a:t>The project has:</a:t>
            </a:r>
          </a:p>
          <a:p>
            <a:r>
              <a:rPr lang="en-US" sz="1200"/>
              <a:t>☀️Installed 222 solar panels with a generating capacity of almost 60kW. </a:t>
            </a:r>
          </a:p>
          <a:p>
            <a:r>
              <a:rPr lang="en-US" sz="1200"/>
              <a:t>⚡Generated more than 50,000 kWh of renewable electricity each year.</a:t>
            </a:r>
          </a:p>
          <a:p>
            <a:r>
              <a:rPr lang="en-US" sz="1200"/>
              <a:t>🌍Reduced carbon emissions by over 20 </a:t>
            </a:r>
            <a:r>
              <a:rPr lang="en-US" sz="1200" err="1"/>
              <a:t>tonnes</a:t>
            </a:r>
            <a:r>
              <a:rPr lang="en-US" sz="1200"/>
              <a:t> of CO₂ annually.</a:t>
            </a:r>
          </a:p>
          <a:p>
            <a:r>
              <a:rPr lang="en-US" sz="1200"/>
              <a:t>🤝 Used a community-funded model, with Brighton Energy Co-op financing and operating the installation.</a:t>
            </a:r>
          </a:p>
          <a:p>
            <a:r>
              <a:rPr lang="en-US" sz="1200"/>
              <a:t>💷 Helped reduce energy costs while increasing the university's use of locally generated renewable power. </a:t>
            </a:r>
          </a:p>
          <a:p>
            <a:endParaRPr lang="en-US" sz="1200"/>
          </a:p>
          <a:p>
            <a:r>
              <a:rPr lang="en-US" sz="1200"/>
              <a:t>👉 Find more about it here: </a:t>
            </a:r>
            <a:r>
              <a:rPr lang="en-US" altLang="en-US" sz="120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University's new solar system</a:t>
            </a:r>
            <a:endParaRPr lang="en-US" altLang="en-US" sz="1200">
              <a:solidFill>
                <a:schemeClr val="tx1"/>
              </a:solidFill>
              <a:latin typeface="Arial" panose="020B0604020202020204" pitchFamily="34" charset="0"/>
            </a:endParaRPr>
          </a:p>
          <a:p>
            <a:endParaRPr lang="en-US" altLang="en-US" sz="1200">
              <a:solidFill>
                <a:schemeClr val="tx1"/>
              </a:solidFill>
              <a:latin typeface="Arial" panose="020B0604020202020204" pitchFamily="34" charset="0"/>
            </a:endParaRPr>
          </a:p>
          <a:p>
            <a:endParaRPr lang="en-GB" sz="1200"/>
          </a:p>
        </p:txBody>
      </p:sp>
      <p:pic>
        <p:nvPicPr>
          <p:cNvPr id="6" name="Picture 5">
            <a:extLst>
              <a:ext uri="{FF2B5EF4-FFF2-40B4-BE49-F238E27FC236}">
                <a16:creationId xmlns:a16="http://schemas.microsoft.com/office/drawing/2014/main" id="{28287B13-D16E-2F30-2A53-CF39D7B20811}"/>
              </a:ext>
            </a:extLst>
          </p:cNvPr>
          <p:cNvPicPr>
            <a:picLocks noChangeAspect="1"/>
          </p:cNvPicPr>
          <p:nvPr/>
        </p:nvPicPr>
        <p:blipFill>
          <a:blip r:embed="rId3"/>
          <a:stretch>
            <a:fillRect/>
          </a:stretch>
        </p:blipFill>
        <p:spPr>
          <a:xfrm>
            <a:off x="4933950" y="628650"/>
            <a:ext cx="3790950" cy="2590800"/>
          </a:xfrm>
          <a:prstGeom prst="rect">
            <a:avLst/>
          </a:prstGeom>
        </p:spPr>
      </p:pic>
      <p:sp>
        <p:nvSpPr>
          <p:cNvPr id="8" name="TextBox 7">
            <a:extLst>
              <a:ext uri="{FF2B5EF4-FFF2-40B4-BE49-F238E27FC236}">
                <a16:creationId xmlns:a16="http://schemas.microsoft.com/office/drawing/2014/main" id="{F313591E-4A38-6BEE-2580-2817A0F909D1}"/>
              </a:ext>
            </a:extLst>
          </p:cNvPr>
          <p:cNvSpPr txBox="1"/>
          <p:nvPr/>
        </p:nvSpPr>
        <p:spPr>
          <a:xfrm>
            <a:off x="4854212" y="3219450"/>
            <a:ext cx="4804072" cy="230832"/>
          </a:xfrm>
          <a:prstGeom prst="rect">
            <a:avLst/>
          </a:prstGeom>
          <a:noFill/>
        </p:spPr>
        <p:txBody>
          <a:bodyPr wrap="square">
            <a:spAutoFit/>
          </a:bodyPr>
          <a:lstStyle/>
          <a:p>
            <a:r>
              <a:rPr lang="en-US" sz="900" i="1"/>
              <a:t>Installation of 222 solar panels on University of Brighton city campus.</a:t>
            </a:r>
            <a:endParaRPr lang="en-GB" sz="900" i="1"/>
          </a:p>
        </p:txBody>
      </p:sp>
    </p:spTree>
    <p:extLst>
      <p:ext uri="{BB962C8B-B14F-4D97-AF65-F5344CB8AC3E}">
        <p14:creationId xmlns:p14="http://schemas.microsoft.com/office/powerpoint/2010/main" val="369472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rgise South Society">
            <a:extLst>
              <a:ext uri="{FF2B5EF4-FFF2-40B4-BE49-F238E27FC236}">
                <a16:creationId xmlns:a16="http://schemas.microsoft.com/office/drawing/2014/main" id="{44829B6E-B812-870C-A2D5-205F5448E2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33120" y="2108650"/>
            <a:ext cx="2616382" cy="92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7AEE9D-2D9B-74B1-DBBA-B145365C7379}"/>
              </a:ext>
            </a:extLst>
          </p:cNvPr>
          <p:cNvSpPr txBox="1"/>
          <p:nvPr/>
        </p:nvSpPr>
        <p:spPr>
          <a:xfrm>
            <a:off x="88991" y="603951"/>
            <a:ext cx="5605388" cy="4524315"/>
          </a:xfrm>
          <a:prstGeom prst="rect">
            <a:avLst/>
          </a:prstGeom>
          <a:noFill/>
        </p:spPr>
        <p:txBody>
          <a:bodyPr wrap="square">
            <a:spAutoFit/>
          </a:bodyPr>
          <a:lstStyle/>
          <a:p>
            <a:pPr>
              <a:buNone/>
            </a:pPr>
            <a:r>
              <a:rPr lang="en-GB" sz="1200" b="1">
                <a:solidFill>
                  <a:srgbClr val="000000"/>
                </a:solidFill>
                <a:effectLst/>
                <a:latin typeface="+mn-lt"/>
                <a:ea typeface="Times New Roman" panose="02020603050405020304" pitchFamily="18" charset="0"/>
                <a:cs typeface="Aptos" panose="020B0004020202020204" pitchFamily="34" charset="0"/>
              </a:rPr>
              <a:t>Community energy: a unique opportunity to do things differently</a:t>
            </a:r>
            <a:br>
              <a:rPr lang="en-GB" sz="1200">
                <a:solidFill>
                  <a:srgbClr val="000000"/>
                </a:solidFill>
                <a:effectLst/>
                <a:latin typeface="+mn-lt"/>
                <a:ea typeface="Times New Roman" panose="02020603050405020304" pitchFamily="18" charset="0"/>
                <a:cs typeface="Aptos" panose="020B0004020202020204" pitchFamily="34" charset="0"/>
              </a:rPr>
            </a:br>
            <a:r>
              <a:rPr lang="en-GB" sz="1200">
                <a:solidFill>
                  <a:srgbClr val="000000"/>
                </a:solidFill>
                <a:effectLst/>
                <a:latin typeface="+mn-lt"/>
                <a:ea typeface="Times New Roman" panose="02020603050405020304" pitchFamily="18" charset="0"/>
                <a:cs typeface="Aptos" panose="020B0004020202020204" pitchFamily="34" charset="0"/>
              </a:rPr>
              <a:t>Energise South is a community benefit society created to develop community-funded solar energy to benefit the people of East Sussex.</a:t>
            </a:r>
            <a:r>
              <a:rPr lang="en-GB" sz="1200">
                <a:latin typeface="+mn-lt"/>
                <a:ea typeface="Times New Roman" panose="02020603050405020304" pitchFamily="18" charset="0"/>
                <a:cs typeface="Aptos" panose="020B0004020202020204" pitchFamily="34" charset="0"/>
              </a:rPr>
              <a:t> </a:t>
            </a:r>
            <a:r>
              <a:rPr lang="en-GB" sz="1200">
                <a:solidFill>
                  <a:srgbClr val="000000"/>
                </a:solidFill>
                <a:effectLst/>
                <a:latin typeface="+mn-lt"/>
                <a:ea typeface="Times New Roman" panose="02020603050405020304" pitchFamily="18" charset="0"/>
                <a:cs typeface="Aptos" panose="020B0004020202020204" pitchFamily="34" charset="0"/>
              </a:rPr>
              <a:t>Since launching in 2019 it’s installed solar PV systems on 11 sites across East Sussex, including schools, community buildings and local businesses.</a:t>
            </a:r>
            <a:br>
              <a:rPr lang="en-GB" sz="1200">
                <a:solidFill>
                  <a:srgbClr val="000000"/>
                </a:solidFill>
                <a:effectLst/>
                <a:latin typeface="+mn-lt"/>
                <a:ea typeface="Times New Roman" panose="02020603050405020304" pitchFamily="18" charset="0"/>
                <a:cs typeface="Aptos" panose="020B0004020202020204" pitchFamily="34" charset="0"/>
              </a:rPr>
            </a:br>
            <a:br>
              <a:rPr lang="en-GB" sz="1200">
                <a:solidFill>
                  <a:srgbClr val="000000"/>
                </a:solidFill>
                <a:effectLst/>
                <a:latin typeface="+mn-lt"/>
                <a:ea typeface="Times New Roman" panose="02020603050405020304" pitchFamily="18" charset="0"/>
                <a:cs typeface="Aptos" panose="020B0004020202020204" pitchFamily="34" charset="0"/>
              </a:rPr>
            </a:br>
            <a:r>
              <a:rPr lang="en-GB" sz="1200">
                <a:solidFill>
                  <a:srgbClr val="000000"/>
                </a:solidFill>
                <a:effectLst/>
                <a:latin typeface="+mn-lt"/>
                <a:ea typeface="Times New Roman" panose="02020603050405020304" pitchFamily="18" charset="0"/>
                <a:cs typeface="Aptos" panose="020B0004020202020204" pitchFamily="34" charset="0"/>
              </a:rPr>
              <a:t>These projects are estimated to have </a:t>
            </a:r>
            <a:r>
              <a:rPr lang="en-GB" sz="1200" b="1">
                <a:solidFill>
                  <a:srgbClr val="000000"/>
                </a:solidFill>
                <a:effectLst/>
                <a:latin typeface="+mn-lt"/>
                <a:ea typeface="Times New Roman" panose="02020603050405020304" pitchFamily="18" charset="0"/>
                <a:cs typeface="Aptos" panose="020B0004020202020204" pitchFamily="34" charset="0"/>
              </a:rPr>
              <a:t>saved these projects £62,000 a year in</a:t>
            </a:r>
            <a:r>
              <a:rPr lang="en-GB" sz="1200">
                <a:solidFill>
                  <a:srgbClr val="000000"/>
                </a:solidFill>
                <a:effectLst/>
                <a:latin typeface="+mn-lt"/>
                <a:ea typeface="Times New Roman" panose="02020603050405020304" pitchFamily="18" charset="0"/>
                <a:cs typeface="Aptos" panose="020B0004020202020204" pitchFamily="34" charset="0"/>
              </a:rPr>
              <a:t> </a:t>
            </a:r>
            <a:r>
              <a:rPr lang="en-GB" sz="1200" b="1">
                <a:solidFill>
                  <a:srgbClr val="000000"/>
                </a:solidFill>
                <a:effectLst/>
                <a:latin typeface="+mn-lt"/>
                <a:ea typeface="Times New Roman" panose="02020603050405020304" pitchFamily="18" charset="0"/>
                <a:cs typeface="Aptos" panose="020B0004020202020204" pitchFamily="34" charset="0"/>
              </a:rPr>
              <a:t>saved energy costs </a:t>
            </a:r>
            <a:r>
              <a:rPr lang="en-GB" sz="1200">
                <a:solidFill>
                  <a:srgbClr val="000000"/>
                </a:solidFill>
                <a:effectLst/>
                <a:latin typeface="+mn-lt"/>
                <a:ea typeface="Times New Roman" panose="02020603050405020304" pitchFamily="18" charset="0"/>
                <a:cs typeface="Aptos" panose="020B0004020202020204" pitchFamily="34" charset="0"/>
              </a:rPr>
              <a:t>last year. For example, during 2025, St Leonards Academy paid only 11p per kWh for the energy generated from its community-owned panels – less than half of the average business electricity price of 24p per kWh.</a:t>
            </a:r>
            <a:br>
              <a:rPr lang="en-GB" sz="1200">
                <a:solidFill>
                  <a:srgbClr val="000000"/>
                </a:solidFill>
                <a:effectLst/>
                <a:latin typeface="+mn-lt"/>
                <a:ea typeface="Times New Roman" panose="02020603050405020304" pitchFamily="18" charset="0"/>
                <a:cs typeface="Aptos" panose="020B0004020202020204" pitchFamily="34" charset="0"/>
              </a:rPr>
            </a:br>
            <a:br>
              <a:rPr lang="en-GB" sz="1200">
                <a:solidFill>
                  <a:srgbClr val="000000"/>
                </a:solidFill>
                <a:effectLst/>
                <a:latin typeface="+mn-lt"/>
                <a:ea typeface="Times New Roman" panose="02020603050405020304" pitchFamily="18" charset="0"/>
                <a:cs typeface="Aptos" panose="020B0004020202020204" pitchFamily="34" charset="0"/>
              </a:rPr>
            </a:br>
            <a:r>
              <a:rPr lang="en-GB" sz="1200">
                <a:solidFill>
                  <a:srgbClr val="000000"/>
                </a:solidFill>
                <a:effectLst/>
                <a:latin typeface="+mn-lt"/>
                <a:ea typeface="Times New Roman" panose="02020603050405020304" pitchFamily="18" charset="0"/>
                <a:cs typeface="Aptos" panose="020B0004020202020204" pitchFamily="34" charset="0"/>
              </a:rPr>
              <a:t>Energise South director Kate Meakin said: </a:t>
            </a:r>
            <a:r>
              <a:rPr lang="en-GB" sz="1200" i="1">
                <a:solidFill>
                  <a:srgbClr val="000000"/>
                </a:solidFill>
                <a:effectLst/>
                <a:latin typeface="+mn-lt"/>
                <a:ea typeface="Times New Roman" panose="02020603050405020304" pitchFamily="18" charset="0"/>
                <a:cs typeface="Aptos" panose="020B0004020202020204" pitchFamily="34" charset="0"/>
              </a:rPr>
              <a:t>'As a country – and as a world – we’re currently in a transition to net-zero greenhouse emissions. And this means – because renewable energy is much more decentralised than fossil fuels or nuclear – that we’ve got this unique opportunity now to do things differently. We can either choose to recreate what we have now: massive energy companies owning everything and individuals just having to pay their energy bills to these companies and that money just leaving our communities. Or we can use this opportunity to try and create something that is better for communities, with local power-generation assets owned and controlled by local people.'</a:t>
            </a:r>
            <a:br>
              <a:rPr lang="en-GB" sz="1200" i="1">
                <a:solidFill>
                  <a:srgbClr val="000000"/>
                </a:solidFill>
                <a:effectLst/>
                <a:latin typeface="+mn-lt"/>
                <a:ea typeface="Times New Roman" panose="02020603050405020304" pitchFamily="18" charset="0"/>
                <a:cs typeface="Aptos" panose="020B0004020202020204" pitchFamily="34" charset="0"/>
              </a:rPr>
            </a:br>
            <a:br>
              <a:rPr lang="en-GB" sz="1200">
                <a:solidFill>
                  <a:srgbClr val="000000"/>
                </a:solidFill>
                <a:effectLst/>
                <a:latin typeface="+mn-lt"/>
                <a:ea typeface="Times New Roman" panose="02020603050405020304" pitchFamily="18" charset="0"/>
                <a:cs typeface="Aptos" panose="020B0004020202020204" pitchFamily="34" charset="0"/>
              </a:rPr>
            </a:br>
            <a:r>
              <a:rPr lang="en-US" sz="1200">
                <a:latin typeface="+mn-lt"/>
              </a:rPr>
              <a:t>👉 </a:t>
            </a:r>
            <a:r>
              <a:rPr lang="en-GB" sz="1200">
                <a:solidFill>
                  <a:srgbClr val="000000"/>
                </a:solidFill>
                <a:effectLst/>
                <a:latin typeface="+mn-lt"/>
                <a:ea typeface="Times New Roman" panose="02020603050405020304" pitchFamily="18" charset="0"/>
                <a:cs typeface="Aptos" panose="020B0004020202020204" pitchFamily="34" charset="0"/>
              </a:rPr>
              <a:t>Find out more </a:t>
            </a:r>
            <a:r>
              <a:rPr lang="en-GB" sz="1200" u="sng">
                <a:solidFill>
                  <a:schemeClr val="tx1"/>
                </a:solidFill>
                <a:effectLst/>
                <a:latin typeface="+mn-lt"/>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here</a:t>
            </a:r>
            <a:r>
              <a:rPr lang="en-GB" sz="1200">
                <a:solidFill>
                  <a:schemeClr val="tx1"/>
                </a:solidFill>
                <a:effectLst/>
                <a:latin typeface="+mn-lt"/>
                <a:ea typeface="Times New Roman" panose="02020603050405020304" pitchFamily="18" charset="0"/>
                <a:cs typeface="Aptos" panose="020B0004020202020204" pitchFamily="34" charset="0"/>
              </a:rPr>
              <a:t>.</a:t>
            </a:r>
            <a:r>
              <a:rPr lang="en-GB" sz="1200">
                <a:solidFill>
                  <a:schemeClr val="tx1"/>
                </a:solidFill>
                <a:latin typeface="+mn-lt"/>
                <a:ea typeface="Times New Roman" panose="02020603050405020304" pitchFamily="18" charset="0"/>
                <a:cs typeface="Aptos" panose="020B0004020202020204" pitchFamily="34" charset="0"/>
              </a:rPr>
              <a:t> </a:t>
            </a:r>
            <a:r>
              <a:rPr lang="en-GB" sz="1200"/>
              <a:t>#CommunityEnergy #SussexEnergy</a:t>
            </a:r>
          </a:p>
          <a:p>
            <a:pPr>
              <a:buNone/>
            </a:pPr>
            <a:endParaRPr lang="en-GB" sz="1200">
              <a:solidFill>
                <a:schemeClr val="tx1"/>
              </a:solidFill>
              <a:latin typeface="+mn-lt"/>
            </a:endParaRPr>
          </a:p>
        </p:txBody>
      </p:sp>
      <p:sp>
        <p:nvSpPr>
          <p:cNvPr id="7" name="TextBox 6">
            <a:extLst>
              <a:ext uri="{FF2B5EF4-FFF2-40B4-BE49-F238E27FC236}">
                <a16:creationId xmlns:a16="http://schemas.microsoft.com/office/drawing/2014/main" id="{7E844946-A407-5B5A-C7AC-085AEBBFFACE}"/>
              </a:ext>
            </a:extLst>
          </p:cNvPr>
          <p:cNvSpPr txBox="1"/>
          <p:nvPr/>
        </p:nvSpPr>
        <p:spPr>
          <a:xfrm>
            <a:off x="4538617" y="4805951"/>
            <a:ext cx="5605388" cy="29046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r>
              <a:rPr lang="en-GB" sz="1400" b="0" i="1">
                <a:effectLst/>
                <a:highlight>
                  <a:srgbClr val="FFFF00"/>
                </a:highlight>
                <a:latin typeface="+mn-lt"/>
              </a:rPr>
              <a:t>.</a:t>
            </a:r>
          </a:p>
        </p:txBody>
      </p:sp>
      <p:sp>
        <p:nvSpPr>
          <p:cNvPr id="2" name="TextBox 1">
            <a:extLst>
              <a:ext uri="{FF2B5EF4-FFF2-40B4-BE49-F238E27FC236}">
                <a16:creationId xmlns:a16="http://schemas.microsoft.com/office/drawing/2014/main" id="{98ADE70A-9256-5FC1-B3CD-A4D5424340E3}"/>
              </a:ext>
            </a:extLst>
          </p:cNvPr>
          <p:cNvSpPr txBox="1"/>
          <p:nvPr/>
        </p:nvSpPr>
        <p:spPr>
          <a:xfrm>
            <a:off x="5836853" y="3034848"/>
            <a:ext cx="2919220" cy="230832"/>
          </a:xfrm>
          <a:prstGeom prst="rect">
            <a:avLst/>
          </a:prstGeom>
          <a:noFill/>
        </p:spPr>
        <p:txBody>
          <a:bodyPr wrap="square">
            <a:spAutoFit/>
          </a:bodyPr>
          <a:lstStyle/>
          <a:p>
            <a:r>
              <a:rPr lang="en-US" sz="900" i="1"/>
              <a:t>Energise South logo</a:t>
            </a:r>
            <a:endParaRPr lang="en-GB" sz="900" i="1"/>
          </a:p>
        </p:txBody>
      </p:sp>
      <p:sp>
        <p:nvSpPr>
          <p:cNvPr id="4" name="TextBox 3">
            <a:extLst>
              <a:ext uri="{FF2B5EF4-FFF2-40B4-BE49-F238E27FC236}">
                <a16:creationId xmlns:a16="http://schemas.microsoft.com/office/drawing/2014/main" id="{91D0278F-0702-990D-91A7-9759118A3F27}"/>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Energise South.</a:t>
            </a:r>
          </a:p>
        </p:txBody>
      </p:sp>
    </p:spTree>
    <p:extLst>
      <p:ext uri="{BB962C8B-B14F-4D97-AF65-F5344CB8AC3E}">
        <p14:creationId xmlns:p14="http://schemas.microsoft.com/office/powerpoint/2010/main" val="186773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D3DCF1-537E-63AB-9C5F-B601A6F5F548}"/>
              </a:ext>
            </a:extLst>
          </p:cNvPr>
          <p:cNvSpPr txBox="1"/>
          <p:nvPr/>
        </p:nvSpPr>
        <p:spPr>
          <a:xfrm>
            <a:off x="101303" y="495645"/>
            <a:ext cx="5431280" cy="5324535"/>
          </a:xfrm>
          <a:prstGeom prst="rect">
            <a:avLst/>
          </a:prstGeom>
          <a:noFill/>
        </p:spPr>
        <p:txBody>
          <a:bodyPr wrap="square">
            <a:spAutoFit/>
          </a:bodyPr>
          <a:lstStyle/>
          <a:p>
            <a:pPr fontAlgn="t">
              <a:lnSpc>
                <a:spcPts val="1500"/>
              </a:lnSpc>
              <a:buNone/>
            </a:pPr>
            <a:r>
              <a:rPr lang="en-US" sz="1200" b="1" i="0">
                <a:effectLst/>
                <a:latin typeface="+mn-lt"/>
              </a:rPr>
              <a:t>Invest in Community Energy with Energise South: the Bridge Leisure Centre Solar Project</a:t>
            </a:r>
          </a:p>
          <a:p>
            <a:pPr fontAlgn="t">
              <a:lnSpc>
                <a:spcPts val="1500"/>
              </a:lnSpc>
              <a:buNone/>
            </a:pPr>
            <a:r>
              <a:rPr lang="en-GB" sz="1200"/>
              <a:t>As part of its upcoming community share offer, Energise South is installing 336 community-owned solar panels on the roof of The Bridge Leisure Centre in Horsham. The project will help the leisure centre reduce energy costs while enabling local people to invest directly in the area's clean energy transition.</a:t>
            </a:r>
          </a:p>
          <a:p>
            <a:pPr fontAlgn="t">
              <a:lnSpc>
                <a:spcPts val="1500"/>
              </a:lnSpc>
              <a:buNone/>
            </a:pPr>
            <a:endParaRPr lang="en-GB" sz="1200"/>
          </a:p>
          <a:p>
            <a:pPr fontAlgn="t">
              <a:lnSpc>
                <a:spcPts val="1500"/>
              </a:lnSpc>
              <a:buNone/>
            </a:pPr>
            <a:r>
              <a:rPr lang="en-GB" sz="1200"/>
              <a:t>The project will:</a:t>
            </a:r>
          </a:p>
          <a:p>
            <a:pPr fontAlgn="t">
              <a:lnSpc>
                <a:spcPts val="1500"/>
              </a:lnSpc>
            </a:pPr>
            <a:r>
              <a:rPr lang="en-GB" sz="1200"/>
              <a:t>☀️ Generate over 140,000 kWh of clean solar electricity each year.</a:t>
            </a:r>
          </a:p>
          <a:p>
            <a:pPr fontAlgn="t">
              <a:lnSpc>
                <a:spcPts val="1500"/>
              </a:lnSpc>
            </a:pPr>
            <a:r>
              <a:rPr lang="en-GB" sz="1200"/>
              <a:t>🔌 Supply approximately 30% of The Bridge Leisure Centre's annual electricity demand.</a:t>
            </a:r>
          </a:p>
          <a:p>
            <a:pPr fontAlgn="t">
              <a:lnSpc>
                <a:spcPts val="1500"/>
              </a:lnSpc>
            </a:pPr>
            <a:r>
              <a:rPr lang="en-GB" sz="1200"/>
              <a:t>🍃 Reduce carbon emissions by around 50 tonnes annually.</a:t>
            </a:r>
          </a:p>
          <a:p>
            <a:pPr fontAlgn="t">
              <a:lnSpc>
                <a:spcPts val="1500"/>
              </a:lnSpc>
            </a:pPr>
            <a:r>
              <a:rPr lang="en-GB" sz="1200"/>
              <a:t>💰 Save the leisure centre an estimated £12,000 in energy costs in the first year.</a:t>
            </a:r>
          </a:p>
          <a:p>
            <a:pPr fontAlgn="t">
              <a:lnSpc>
                <a:spcPts val="1500"/>
              </a:lnSpc>
              <a:buFont typeface="Arial" panose="020B0604020202020204" pitchFamily="34" charset="0"/>
              <a:buChar char="•"/>
            </a:pPr>
            <a:endParaRPr lang="en-GB" sz="1200"/>
          </a:p>
          <a:p>
            <a:pPr fontAlgn="t">
              <a:lnSpc>
                <a:spcPts val="1500"/>
              </a:lnSpc>
              <a:buNone/>
            </a:pPr>
            <a:r>
              <a:rPr lang="en-GB" sz="1200"/>
              <a:t>👉 Explore the case study: </a:t>
            </a:r>
            <a:r>
              <a:rPr lang="en-GB" sz="1200">
                <a:solidFill>
                  <a:schemeClr val="tx1"/>
                </a:solidFill>
                <a:hlinkClick r:id="rId2">
                  <a:extLst>
                    <a:ext uri="{A12FA001-AC4F-418D-AE19-62706E023703}">
                      <ahyp:hlinkClr xmlns:ahyp="http://schemas.microsoft.com/office/drawing/2018/hyperlinkcolor" val="tx"/>
                    </a:ext>
                  </a:extLst>
                </a:hlinkClick>
              </a:rPr>
              <a:t>‘A great opportunity’: Community Energy Horsham &amp; The Bridge leisure centre – Energise Sussex Coast</a:t>
            </a:r>
            <a:endParaRPr lang="en-GB" sz="1200">
              <a:solidFill>
                <a:schemeClr val="tx1"/>
              </a:solidFill>
            </a:endParaRPr>
          </a:p>
          <a:p>
            <a:pPr fontAlgn="t">
              <a:lnSpc>
                <a:spcPts val="1500"/>
              </a:lnSpc>
            </a:pPr>
            <a:endParaRPr lang="en-US" sz="1200"/>
          </a:p>
          <a:p>
            <a:pPr fontAlgn="t">
              <a:lnSpc>
                <a:spcPts val="1500"/>
              </a:lnSpc>
            </a:pPr>
            <a:r>
              <a:rPr lang="en-US" sz="1200"/>
              <a:t>At the moment, Energise South’s Community Share Offer is not out yet but y</a:t>
            </a:r>
            <a:r>
              <a:rPr lang="en-GB" sz="1200" err="1">
                <a:solidFill>
                  <a:schemeClr val="tx1"/>
                </a:solidFill>
                <a:latin typeface="+mn-lt"/>
              </a:rPr>
              <a:t>ou</a:t>
            </a:r>
            <a:r>
              <a:rPr lang="en-GB" sz="1200">
                <a:solidFill>
                  <a:schemeClr val="tx1"/>
                </a:solidFill>
                <a:latin typeface="+mn-lt"/>
              </a:rPr>
              <a:t> can register your interest </a:t>
            </a:r>
            <a:r>
              <a:rPr lang="en-GB" sz="1200"/>
              <a:t>👉 </a:t>
            </a:r>
            <a:r>
              <a:rPr lang="en-GB" sz="1200">
                <a:solidFill>
                  <a:schemeClr val="tx1"/>
                </a:solidFill>
                <a:latin typeface="+mn-lt"/>
                <a:hlinkClick r:id="rId3">
                  <a:extLst>
                    <a:ext uri="{A12FA001-AC4F-418D-AE19-62706E023703}">
                      <ahyp:hlinkClr xmlns:ahyp="http://schemas.microsoft.com/office/drawing/2018/hyperlinkcolor" val="tx"/>
                    </a:ext>
                  </a:extLst>
                </a:hlinkClick>
              </a:rPr>
              <a:t>here</a:t>
            </a:r>
            <a:r>
              <a:rPr lang="en-GB" sz="1200">
                <a:solidFill>
                  <a:schemeClr val="tx1"/>
                </a:solidFill>
                <a:latin typeface="+mn-lt"/>
              </a:rPr>
              <a:t> to receive the document as soon as it becomes available. You can also learn more about Energise South and community share offers in the interview with Kate Meakin and Mike Smythe</a:t>
            </a:r>
            <a:r>
              <a:rPr lang="en-GB" sz="1200"/>
              <a:t> 👉</a:t>
            </a:r>
            <a:r>
              <a:rPr lang="en-GB" sz="1200">
                <a:solidFill>
                  <a:schemeClr val="tx1"/>
                </a:solidFill>
                <a:latin typeface="+mn-lt"/>
              </a:rPr>
              <a:t> </a:t>
            </a:r>
            <a:r>
              <a:rPr lang="en-GB" sz="1200">
                <a:solidFill>
                  <a:schemeClr val="tx1"/>
                </a:solidFill>
                <a:latin typeface="+mn-lt"/>
                <a:hlinkClick r:id="rId4">
                  <a:extLst>
                    <a:ext uri="{A12FA001-AC4F-418D-AE19-62706E023703}">
                      <ahyp:hlinkClr xmlns:ahyp="http://schemas.microsoft.com/office/drawing/2018/hyperlinkcolor" val="tx"/>
                    </a:ext>
                  </a:extLst>
                </a:hlinkClick>
              </a:rPr>
              <a:t>here</a:t>
            </a:r>
            <a:r>
              <a:rPr lang="en-GB" sz="1200">
                <a:solidFill>
                  <a:schemeClr val="tx1"/>
                </a:solidFill>
                <a:latin typeface="+mn-lt"/>
              </a:rPr>
              <a:t>. </a:t>
            </a:r>
            <a:r>
              <a:rPr lang="en-GB" sz="1200"/>
              <a:t>#CommunityEnergy #SussexEnergy</a:t>
            </a:r>
          </a:p>
          <a:p>
            <a:pPr fontAlgn="t">
              <a:lnSpc>
                <a:spcPts val="1500"/>
              </a:lnSpc>
            </a:pPr>
            <a:endParaRPr lang="en-GB" sz="1200">
              <a:solidFill>
                <a:schemeClr val="tx1"/>
              </a:solidFill>
              <a:latin typeface="+mn-lt"/>
            </a:endParaRPr>
          </a:p>
          <a:p>
            <a:pPr fontAlgn="t">
              <a:lnSpc>
                <a:spcPts val="1500"/>
              </a:lnSpc>
              <a:buNone/>
            </a:pPr>
            <a:endParaRPr lang="en-US" sz="1200" b="0" i="0">
              <a:effectLst/>
              <a:latin typeface="+mn-lt"/>
            </a:endParaRPr>
          </a:p>
          <a:p>
            <a:pPr fontAlgn="t">
              <a:lnSpc>
                <a:spcPts val="1500"/>
              </a:lnSpc>
              <a:buNone/>
            </a:pPr>
            <a:endParaRPr lang="en-US" sz="1200">
              <a:latin typeface="+mn-lt"/>
            </a:endParaRPr>
          </a:p>
          <a:p>
            <a:pPr fontAlgn="t">
              <a:lnSpc>
                <a:spcPts val="1500"/>
              </a:lnSpc>
              <a:buFont typeface="Arial" panose="020B0604020202020204" pitchFamily="34" charset="0"/>
              <a:buChar char="•"/>
            </a:pPr>
            <a:endParaRPr lang="en-US" sz="1200" b="0" i="0">
              <a:effectLst/>
              <a:latin typeface="+mn-lt"/>
            </a:endParaRPr>
          </a:p>
        </p:txBody>
      </p:sp>
      <p:sp>
        <p:nvSpPr>
          <p:cNvPr id="8" name="TextBox 7">
            <a:extLst>
              <a:ext uri="{FF2B5EF4-FFF2-40B4-BE49-F238E27FC236}">
                <a16:creationId xmlns:a16="http://schemas.microsoft.com/office/drawing/2014/main" id="{0CA718EF-25B5-B93B-8DE8-51CD92DA5995}"/>
              </a:ext>
            </a:extLst>
          </p:cNvPr>
          <p:cNvSpPr txBox="1"/>
          <p:nvPr/>
        </p:nvSpPr>
        <p:spPr>
          <a:xfrm>
            <a:off x="5695177" y="4648128"/>
            <a:ext cx="3510116" cy="495372"/>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r>
              <a:rPr lang="en-GB" sz="1400" b="0" i="1">
                <a:effectLst/>
                <a:highlight>
                  <a:srgbClr val="FFFF00"/>
                </a:highlight>
                <a:latin typeface="+mn-lt"/>
              </a:rPr>
              <a:t>.</a:t>
            </a:r>
          </a:p>
        </p:txBody>
      </p:sp>
      <p:sp>
        <p:nvSpPr>
          <p:cNvPr id="3" name="TextBox 2">
            <a:extLst>
              <a:ext uri="{FF2B5EF4-FFF2-40B4-BE49-F238E27FC236}">
                <a16:creationId xmlns:a16="http://schemas.microsoft.com/office/drawing/2014/main" id="{D4B690AD-AF8E-DE22-D8B1-5721C7B4ABBC}"/>
              </a:ext>
            </a:extLst>
          </p:cNvPr>
          <p:cNvSpPr txBox="1"/>
          <p:nvPr/>
        </p:nvSpPr>
        <p:spPr>
          <a:xfrm>
            <a:off x="5448650" y="3093143"/>
            <a:ext cx="3594047" cy="646331"/>
          </a:xfrm>
          <a:prstGeom prst="rect">
            <a:avLst/>
          </a:prstGeom>
          <a:noFill/>
        </p:spPr>
        <p:txBody>
          <a:bodyPr wrap="square">
            <a:spAutoFit/>
          </a:bodyPr>
          <a:lstStyle/>
          <a:p>
            <a:r>
              <a:rPr lang="en-US" sz="900" i="1"/>
              <a:t>Energise South director Kate Meakin and Julia Hilton beside the community-owned solar installation at Hastings Academy, with project figures showing 11 solar sites generating 673kW of renewable energy capacity. </a:t>
            </a:r>
            <a:endParaRPr lang="en-GB" sz="900" i="1"/>
          </a:p>
        </p:txBody>
      </p:sp>
      <p:sp>
        <p:nvSpPr>
          <p:cNvPr id="2" name="TextBox 1">
            <a:extLst>
              <a:ext uri="{FF2B5EF4-FFF2-40B4-BE49-F238E27FC236}">
                <a16:creationId xmlns:a16="http://schemas.microsoft.com/office/drawing/2014/main" id="{36C61944-291B-1628-D14B-CEB6E11ED608}"/>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Energise South.</a:t>
            </a:r>
          </a:p>
        </p:txBody>
      </p:sp>
      <p:pic>
        <p:nvPicPr>
          <p:cNvPr id="5" name="Picture 4">
            <a:extLst>
              <a:ext uri="{FF2B5EF4-FFF2-40B4-BE49-F238E27FC236}">
                <a16:creationId xmlns:a16="http://schemas.microsoft.com/office/drawing/2014/main" id="{639BB4B1-8C27-37CF-93B5-B28BC1C5B1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4762" y="763395"/>
            <a:ext cx="3501821" cy="2329748"/>
          </a:xfrm>
          <a:prstGeom prst="rect">
            <a:avLst/>
          </a:prstGeom>
        </p:spPr>
      </p:pic>
    </p:spTree>
    <p:extLst>
      <p:ext uri="{BB962C8B-B14F-4D97-AF65-F5344CB8AC3E}">
        <p14:creationId xmlns:p14="http://schemas.microsoft.com/office/powerpoint/2010/main" val="71547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2FDB4-FFFF-343D-8590-096C95735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78A4D-937A-F717-0B06-7A464D3D8D3D}"/>
              </a:ext>
            </a:extLst>
          </p:cNvPr>
          <p:cNvSpPr>
            <a:spLocks noGrp="1"/>
          </p:cNvSpPr>
          <p:nvPr>
            <p:ph type="title"/>
          </p:nvPr>
        </p:nvSpPr>
        <p:spPr>
          <a:xfrm>
            <a:off x="0" y="73478"/>
            <a:ext cx="9144000" cy="572700"/>
          </a:xfrm>
        </p:spPr>
        <p:txBody>
          <a:bodyPr>
            <a:normAutofit fontScale="90000"/>
          </a:bodyPr>
          <a:lstStyle/>
          <a:p>
            <a:pPr algn="ctr"/>
            <a:r>
              <a:rPr lang="en-GB" b="1" noProof="0"/>
              <a:t>Guidance</a:t>
            </a:r>
          </a:p>
        </p:txBody>
      </p:sp>
      <p:sp>
        <p:nvSpPr>
          <p:cNvPr id="3" name="TextBox 2">
            <a:extLst>
              <a:ext uri="{FF2B5EF4-FFF2-40B4-BE49-F238E27FC236}">
                <a16:creationId xmlns:a16="http://schemas.microsoft.com/office/drawing/2014/main" id="{F4CF80A4-42E8-656F-30A9-50A9FD587B08}"/>
              </a:ext>
            </a:extLst>
          </p:cNvPr>
          <p:cNvSpPr txBox="1"/>
          <p:nvPr/>
        </p:nvSpPr>
        <p:spPr>
          <a:xfrm>
            <a:off x="130628" y="562288"/>
            <a:ext cx="9013372" cy="4570482"/>
          </a:xfrm>
          <a:prstGeom prst="rect">
            <a:avLst/>
          </a:prstGeom>
          <a:noFill/>
        </p:spPr>
        <p:txBody>
          <a:bodyPr wrap="square" lIns="91440" tIns="45720" rIns="91440" bIns="45720" rtlCol="0" anchor="t">
            <a:spAutoFit/>
          </a:bodyPr>
          <a:lstStyle/>
          <a:p>
            <a:r>
              <a:rPr lang="en-GB" sz="1200" noProof="0">
                <a:solidFill>
                  <a:schemeClr val="tx1"/>
                </a:solidFill>
              </a:rPr>
              <a:t>About the</a:t>
            </a:r>
            <a:r>
              <a:rPr lang="en-GB" sz="1200" b="1" noProof="0">
                <a:solidFill>
                  <a:schemeClr val="accent4">
                    <a:lumMod val="75000"/>
                  </a:schemeClr>
                </a:solidFill>
              </a:rPr>
              <a:t> Greater Brighton Economic Board</a:t>
            </a:r>
          </a:p>
          <a:p>
            <a:r>
              <a:rPr lang="en-GB" sz="1200" noProof="0">
                <a:solidFill>
                  <a:schemeClr val="tx1"/>
                </a:solidFill>
              </a:rPr>
              <a:t>GBEB is a partnership of local authorities, public bodies, universities and business organisations working together to support sustainable economic growth across the region. GBEB launched the Sussex Energy mission in 2024. </a:t>
            </a:r>
          </a:p>
          <a:p>
            <a:endParaRPr lang="en-GB" sz="1200" noProof="0"/>
          </a:p>
          <a:p>
            <a:r>
              <a:rPr lang="en-GB" sz="1200" noProof="0"/>
              <a:t>About </a:t>
            </a:r>
            <a:r>
              <a:rPr lang="en-GB" sz="1200" b="1" noProof="0">
                <a:solidFill>
                  <a:srgbClr val="E74C88"/>
                </a:solidFill>
              </a:rPr>
              <a:t>Sussex</a:t>
            </a:r>
            <a:r>
              <a:rPr lang="en-GB" sz="1200" noProof="0"/>
              <a:t> </a:t>
            </a:r>
            <a:r>
              <a:rPr lang="en-GB" sz="1200" b="1" noProof="0">
                <a:solidFill>
                  <a:srgbClr val="227391"/>
                </a:solidFill>
              </a:rPr>
              <a:t>Energy</a:t>
            </a:r>
          </a:p>
          <a:p>
            <a:r>
              <a:rPr lang="en-GB" sz="1200" noProof="0">
                <a:solidFill>
                  <a:schemeClr val="tx1"/>
                </a:solidFill>
              </a:rPr>
              <a:t>It is a regional partnership bringing together local authorities, businesses, universities, community energy organizations and public sector partners to help Sussex achieve energy neutrality by 2040. </a:t>
            </a:r>
          </a:p>
          <a:p>
            <a:endParaRPr lang="en-GB" sz="1200" b="1"/>
          </a:p>
          <a:p>
            <a:r>
              <a:rPr lang="en-GB" sz="1200" b="1"/>
              <a:t>What is this pack? </a:t>
            </a:r>
          </a:p>
          <a:p>
            <a:pPr fontAlgn="t">
              <a:lnSpc>
                <a:spcPts val="1500"/>
              </a:lnSpc>
              <a:buNone/>
            </a:pPr>
            <a:r>
              <a:rPr lang="en-GB" sz="1200">
                <a:latin typeface="+mn-lt"/>
              </a:rPr>
              <a:t>This toolkit contains ready-to-use content to help organisations promote community energy initiatives taking place across Sussex to support the region's transition to a low-carbon future. You are welcome to select the content that is most relevant to your organisation’s audience and share it through your communication channels, including social media, newsletters, websites, etc. We’re launching this content in line with Community Energy Fortnight, but it can be used during the Fortnight and beyond to help raise awareness and showcase the positive impact of community energy projects across Sussex.</a:t>
            </a:r>
          </a:p>
          <a:p>
            <a:pPr fontAlgn="t">
              <a:lnSpc>
                <a:spcPts val="1500"/>
              </a:lnSpc>
              <a:buNone/>
            </a:pPr>
            <a:endParaRPr lang="en-GB" sz="1200">
              <a:latin typeface="+mn-lt"/>
            </a:endParaRPr>
          </a:p>
          <a:p>
            <a:r>
              <a:rPr lang="en-GB" sz="1200" b="1">
                <a:solidFill>
                  <a:schemeClr val="tx1"/>
                </a:solidFill>
              </a:rPr>
              <a:t>What is the Community Energy Fortnight? </a:t>
            </a:r>
          </a:p>
          <a:p>
            <a:r>
              <a:rPr lang="en-GB" sz="1200"/>
              <a:t>It is an annual, nationwide campaign to showcase Community Energy. Community Energy Fortnight 2026 runs from 1–14 July.  </a:t>
            </a:r>
          </a:p>
          <a:p>
            <a:endParaRPr lang="en-GB" sz="1200">
              <a:latin typeface="+mn-lt"/>
            </a:endParaRPr>
          </a:p>
          <a:p>
            <a:r>
              <a:rPr lang="en-GB" sz="1200" b="1"/>
              <a:t>Who is this pack for?</a:t>
            </a:r>
          </a:p>
          <a:p>
            <a:r>
              <a:rPr lang="en-GB" sz="1200"/>
              <a:t>The communications content covers topics such as what is community energy, why and how to invest in community energy, advice and support provided by community energy organisations (e.g. energy advice, help with bills, business mentoring, etc.) and it shines a spotlight on some of the many, fantastic community energy groups we have in Sussex. This content is intended to be used by any organisation that thinks it could be of interest to their audience (e.g. local authorities, community energy organisations, energy companies, local businesses, citizens advice, universities, colleges, etc).</a:t>
            </a:r>
            <a:endParaRPr lang="en-GB" sz="1200">
              <a:latin typeface="+mn-lt"/>
            </a:endParaRPr>
          </a:p>
        </p:txBody>
      </p:sp>
    </p:spTree>
    <p:extLst>
      <p:ext uri="{BB962C8B-B14F-4D97-AF65-F5344CB8AC3E}">
        <p14:creationId xmlns:p14="http://schemas.microsoft.com/office/powerpoint/2010/main" val="190728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C5659-9F62-36A3-D756-E931FC9C825D}"/>
              </a:ext>
            </a:extLst>
          </p:cNvPr>
          <p:cNvSpPr txBox="1"/>
          <p:nvPr/>
        </p:nvSpPr>
        <p:spPr>
          <a:xfrm>
            <a:off x="96070" y="350044"/>
            <a:ext cx="6092293" cy="5016758"/>
          </a:xfrm>
          <a:prstGeom prst="rect">
            <a:avLst/>
          </a:prstGeom>
          <a:noFill/>
        </p:spPr>
        <p:txBody>
          <a:bodyPr wrap="square" lIns="91440" tIns="45720" rIns="91440" bIns="45720" anchor="t">
            <a:spAutoFit/>
          </a:bodyPr>
          <a:lstStyle/>
          <a:p>
            <a:endParaRPr lang="en-GB" b="1"/>
          </a:p>
          <a:p>
            <a:r>
              <a:rPr lang="en-GB" sz="1200" b="1" i="0" u="none" strike="noStrike" cap="none">
                <a:solidFill>
                  <a:srgbClr val="000000"/>
                </a:solidFill>
                <a:effectLst/>
                <a:latin typeface="+mn-lt"/>
                <a:ea typeface="Arial"/>
                <a:cs typeface="Arial"/>
                <a:sym typeface="Arial"/>
              </a:rPr>
              <a:t>Community Energy Pathways</a:t>
            </a:r>
            <a:endParaRPr lang="en-GB" sz="1200">
              <a:latin typeface="+mn-lt"/>
            </a:endParaRPr>
          </a:p>
          <a:p>
            <a:r>
              <a:rPr lang="en-US" sz="1200">
                <a:latin typeface="+mn-lt"/>
              </a:rPr>
              <a:t>Community Energy Pathways supports community energy groups to develop low-carbon projects by providing training, expert advice, and project management. Through a shared learning network and practical guidance, the </a:t>
            </a:r>
            <a:r>
              <a:rPr lang="en-US" sz="1200" err="1">
                <a:latin typeface="+mn-lt"/>
              </a:rPr>
              <a:t>organisation</a:t>
            </a:r>
            <a:r>
              <a:rPr lang="en-US" sz="1200">
                <a:latin typeface="+mn-lt"/>
              </a:rPr>
              <a:t> helps improve energy efficiency, reduce emissions, and ensure affordable energy access, particularly for vulnerable households.</a:t>
            </a:r>
            <a:r>
              <a:rPr lang="en-GB" sz="1200">
                <a:latin typeface="+mn-lt"/>
              </a:rPr>
              <a:t> </a:t>
            </a:r>
            <a:endParaRPr lang="en-US" sz="1200">
              <a:solidFill>
                <a:schemeClr val="tx1"/>
              </a:solidFill>
              <a:latin typeface="+mn-lt"/>
            </a:endParaRPr>
          </a:p>
          <a:p>
            <a:endParaRPr lang="en-US" sz="1200">
              <a:solidFill>
                <a:schemeClr val="tx1"/>
              </a:solidFill>
              <a:latin typeface="+mn-lt"/>
            </a:endParaRPr>
          </a:p>
          <a:p>
            <a:pPr fontAlgn="t">
              <a:lnSpc>
                <a:spcPts val="1500"/>
              </a:lnSpc>
            </a:pPr>
            <a:r>
              <a:rPr lang="en-US" sz="1200"/>
              <a:t>👉 Find out more here: </a:t>
            </a:r>
            <a:r>
              <a:rPr lang="en-US" sz="1200">
                <a:solidFill>
                  <a:schemeClr val="tx1"/>
                </a:solidFill>
                <a:hlinkClick r:id="rId2">
                  <a:extLst>
                    <a:ext uri="{A12FA001-AC4F-418D-AE19-62706E023703}">
                      <ahyp:hlinkClr xmlns:ahyp="http://schemas.microsoft.com/office/drawing/2018/hyperlinkcolor" val="tx"/>
                    </a:ext>
                  </a:extLst>
                </a:hlinkClick>
              </a:rPr>
              <a:t>https://www.communityenergypathways.org.uk</a:t>
            </a:r>
            <a:endParaRPr lang="en-US" sz="1200">
              <a:solidFill>
                <a:schemeClr val="tx1"/>
              </a:solidFill>
            </a:endParaRPr>
          </a:p>
          <a:p>
            <a:pPr fontAlgn="t">
              <a:lnSpc>
                <a:spcPts val="1500"/>
              </a:lnSpc>
              <a:buNone/>
            </a:pPr>
            <a:endParaRPr lang="en-GB" sz="1200" b="1"/>
          </a:p>
          <a:p>
            <a:pPr fontAlgn="t">
              <a:lnSpc>
                <a:spcPts val="1500"/>
              </a:lnSpc>
              <a:buNone/>
            </a:pPr>
            <a:r>
              <a:rPr lang="en-GB" sz="1200" b="1"/>
              <a:t>Local Project:</a:t>
            </a:r>
            <a:r>
              <a:rPr lang="en-GB" sz="1200" b="1">
                <a:latin typeface="Segoe UI"/>
              </a:rPr>
              <a:t> </a:t>
            </a:r>
            <a:r>
              <a:rPr lang="en-GB" sz="1200" b="1">
                <a:latin typeface="+mn-lt"/>
              </a:rPr>
              <a:t>Community Energy People</a:t>
            </a:r>
            <a:endParaRPr lang="en-GB" sz="1200">
              <a:latin typeface="+mn-lt"/>
            </a:endParaRPr>
          </a:p>
          <a:p>
            <a:pPr fontAlgn="t">
              <a:lnSpc>
                <a:spcPts val="1500"/>
              </a:lnSpc>
              <a:buNone/>
            </a:pPr>
            <a:r>
              <a:rPr lang="en-GB" sz="1200">
                <a:latin typeface="+mn-lt"/>
              </a:rPr>
              <a:t>The Community Energy People project is helping community energy groups across England grow their impact by creating jobs, supporting volunteers, and building local capacity for renewable energy projects.</a:t>
            </a:r>
          </a:p>
          <a:p>
            <a:pPr fontAlgn="t">
              <a:lnSpc>
                <a:spcPts val="1500"/>
              </a:lnSpc>
              <a:buNone/>
            </a:pPr>
            <a:endParaRPr lang="en-GB" sz="1200">
              <a:latin typeface="+mn-lt"/>
            </a:endParaRPr>
          </a:p>
          <a:p>
            <a:pPr fontAlgn="t">
              <a:lnSpc>
                <a:spcPts val="1500"/>
              </a:lnSpc>
              <a:buNone/>
            </a:pPr>
            <a:r>
              <a:rPr lang="en-GB" sz="1200">
                <a:latin typeface="+mn-lt"/>
              </a:rPr>
              <a:t>The project has:</a:t>
            </a:r>
          </a:p>
          <a:p>
            <a:r>
              <a:rPr lang="en-GB" sz="1200"/>
              <a:t>🧑‍💼 Created 51 part-time jobs across community energy organisations.</a:t>
            </a:r>
            <a:endParaRPr lang="en-GB"/>
          </a:p>
          <a:p>
            <a:r>
              <a:rPr lang="en-GB" sz="1200"/>
              <a:t>💜Provided 88 volunteering opportunities. </a:t>
            </a:r>
            <a:endParaRPr lang="en-GB"/>
          </a:p>
          <a:p>
            <a:r>
              <a:rPr lang="en-GB" sz="1200"/>
              <a:t>☀️ Supported the development of 0.282 MW of community-owned rooftop solar. </a:t>
            </a:r>
            <a:endParaRPr lang="en-GB"/>
          </a:p>
          <a:p>
            <a:r>
              <a:rPr lang="en-GB" sz="1200"/>
              <a:t>🪙 Helped raise over £302,000 through community share offers.</a:t>
            </a:r>
            <a:endParaRPr lang="en-GB"/>
          </a:p>
          <a:p>
            <a:r>
              <a:rPr lang="en-GB" sz="1200"/>
              <a:t>📣 Reached nearly 7,000 people through energy advice and engagement activities.</a:t>
            </a:r>
            <a:endParaRPr lang="en-GB"/>
          </a:p>
          <a:p>
            <a:endParaRPr lang="en-GB" sz="1200">
              <a:latin typeface="+mn-lt"/>
            </a:endParaRPr>
          </a:p>
          <a:p>
            <a:pPr fontAlgn="t">
              <a:lnSpc>
                <a:spcPts val="1500"/>
              </a:lnSpc>
            </a:pPr>
            <a:r>
              <a:rPr lang="en-GB" sz="1200">
                <a:latin typeface="+mn-lt"/>
              </a:rPr>
              <a:t>👉 Explore the project here:</a:t>
            </a:r>
            <a:r>
              <a:rPr lang="en-GB" sz="1200">
                <a:solidFill>
                  <a:srgbClr val="0097A7"/>
                </a:solidFill>
                <a:hlinkClick r:id="rId3">
                  <a:extLst>
                    <a:ext uri="{A12FA001-AC4F-418D-AE19-62706E023703}">
                      <ahyp:hlinkClr xmlns:ahyp="http://schemas.microsoft.com/office/drawing/2018/hyperlinkcolor" val="tx"/>
                    </a:ext>
                  </a:extLst>
                </a:hlinkClick>
              </a:rPr>
              <a:t> </a:t>
            </a:r>
            <a:r>
              <a:rPr lang="en-GB" sz="1200">
                <a:solidFill>
                  <a:schemeClr val="tx1"/>
                </a:solidFill>
                <a:latin typeface="+mn-lt"/>
                <a:hlinkClick r:id="rId3">
                  <a:extLst>
                    <a:ext uri="{A12FA001-AC4F-418D-AE19-62706E023703}">
                      <ahyp:hlinkClr xmlns:ahyp="http://schemas.microsoft.com/office/drawing/2018/hyperlinkcolor" val="tx"/>
                    </a:ext>
                  </a:extLst>
                </a:hlinkClick>
              </a:rPr>
              <a:t>Community Energy People - Community Energy Pathways</a:t>
            </a:r>
            <a:r>
              <a:rPr lang="en-GB" sz="1200">
                <a:solidFill>
                  <a:schemeClr val="tx1"/>
                </a:solidFill>
                <a:latin typeface="+mn-lt"/>
              </a:rPr>
              <a:t> </a:t>
            </a:r>
            <a:r>
              <a:rPr lang="en-GB" sz="1200"/>
              <a:t>#CommunityEnergy #SussexEnergy</a:t>
            </a:r>
          </a:p>
          <a:p>
            <a:pPr fontAlgn="t">
              <a:lnSpc>
                <a:spcPts val="1500"/>
              </a:lnSpc>
              <a:buNone/>
            </a:pPr>
            <a:endParaRPr lang="en-GB" sz="1200">
              <a:solidFill>
                <a:schemeClr val="tx1"/>
              </a:solidFill>
              <a:latin typeface="+mn-lt"/>
            </a:endParaRPr>
          </a:p>
          <a:p>
            <a:pPr fontAlgn="t">
              <a:lnSpc>
                <a:spcPts val="1500"/>
              </a:lnSpc>
              <a:buNone/>
            </a:pPr>
            <a:endParaRPr lang="en-US" sz="1200">
              <a:solidFill>
                <a:schemeClr val="tx1"/>
              </a:solidFill>
              <a:latin typeface="+mn-lt"/>
            </a:endParaRPr>
          </a:p>
        </p:txBody>
      </p:sp>
      <p:pic>
        <p:nvPicPr>
          <p:cNvPr id="3088" name="Picture 16" descr="Community Energy Pathways working to accelerate the growth of the community  energy sector - Community Energy Pathways">
            <a:extLst>
              <a:ext uri="{FF2B5EF4-FFF2-40B4-BE49-F238E27FC236}">
                <a16:creationId xmlns:a16="http://schemas.microsoft.com/office/drawing/2014/main" id="{FF20A02F-51D2-1CA1-7CAE-951875B185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4438" y="195106"/>
            <a:ext cx="2627614" cy="4828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EEAF02C-6CDA-BC15-59E1-909261F3B3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49995" y="912530"/>
            <a:ext cx="2353634" cy="33184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BCD543-F3C1-0D56-5AD3-9C41D2CE8602}"/>
              </a:ext>
            </a:extLst>
          </p:cNvPr>
          <p:cNvSpPr txBox="1"/>
          <p:nvPr/>
        </p:nvSpPr>
        <p:spPr>
          <a:xfrm>
            <a:off x="6606764" y="4628032"/>
            <a:ext cx="2805683" cy="48282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r>
              <a:rPr lang="en-GB" sz="1400" b="0" i="1">
                <a:effectLst/>
                <a:highlight>
                  <a:srgbClr val="FFFF00"/>
                </a:highlight>
                <a:latin typeface="+mn-lt"/>
              </a:rPr>
              <a:t>.</a:t>
            </a:r>
          </a:p>
        </p:txBody>
      </p:sp>
      <p:sp>
        <p:nvSpPr>
          <p:cNvPr id="3" name="TextBox 2">
            <a:extLst>
              <a:ext uri="{FF2B5EF4-FFF2-40B4-BE49-F238E27FC236}">
                <a16:creationId xmlns:a16="http://schemas.microsoft.com/office/drawing/2014/main" id="{EA80253B-414B-9C6B-49CC-CA76FF908191}"/>
              </a:ext>
            </a:extLst>
          </p:cNvPr>
          <p:cNvSpPr txBox="1"/>
          <p:nvPr/>
        </p:nvSpPr>
        <p:spPr>
          <a:xfrm>
            <a:off x="6437099" y="4241762"/>
            <a:ext cx="2579425" cy="369332"/>
          </a:xfrm>
          <a:prstGeom prst="rect">
            <a:avLst/>
          </a:prstGeom>
          <a:noFill/>
        </p:spPr>
        <p:txBody>
          <a:bodyPr wrap="square">
            <a:spAutoFit/>
          </a:bodyPr>
          <a:lstStyle/>
          <a:p>
            <a:r>
              <a:rPr lang="en-US" sz="900" i="1"/>
              <a:t>Participants in the Community Energy People project visiting a community wind turbine.</a:t>
            </a:r>
            <a:endParaRPr lang="en-GB" sz="900" i="1"/>
          </a:p>
        </p:txBody>
      </p:sp>
      <p:sp>
        <p:nvSpPr>
          <p:cNvPr id="2" name="TextBox 1">
            <a:extLst>
              <a:ext uri="{FF2B5EF4-FFF2-40B4-BE49-F238E27FC236}">
                <a16:creationId xmlns:a16="http://schemas.microsoft.com/office/drawing/2014/main" id="{6AC88513-449D-A007-F043-07B44CCC0ED0}"/>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Community Energy Pathways.</a:t>
            </a:r>
          </a:p>
        </p:txBody>
      </p:sp>
      <p:sp>
        <p:nvSpPr>
          <p:cNvPr id="6" name="TextBox 5">
            <a:extLst>
              <a:ext uri="{FF2B5EF4-FFF2-40B4-BE49-F238E27FC236}">
                <a16:creationId xmlns:a16="http://schemas.microsoft.com/office/drawing/2014/main" id="{30A9C099-A921-F299-F2EB-4CB0FB1654FD}"/>
              </a:ext>
            </a:extLst>
          </p:cNvPr>
          <p:cNvSpPr txBox="1"/>
          <p:nvPr/>
        </p:nvSpPr>
        <p:spPr>
          <a:xfrm>
            <a:off x="6697479" y="664760"/>
            <a:ext cx="2919220" cy="230832"/>
          </a:xfrm>
          <a:prstGeom prst="rect">
            <a:avLst/>
          </a:prstGeom>
          <a:noFill/>
        </p:spPr>
        <p:txBody>
          <a:bodyPr wrap="square">
            <a:spAutoFit/>
          </a:bodyPr>
          <a:lstStyle/>
          <a:p>
            <a:r>
              <a:rPr lang="en-US" sz="900" i="1"/>
              <a:t>Community Energy Pathways logo</a:t>
            </a:r>
            <a:endParaRPr lang="en-GB" sz="900" i="1"/>
          </a:p>
        </p:txBody>
      </p:sp>
    </p:spTree>
    <p:extLst>
      <p:ext uri="{BB962C8B-B14F-4D97-AF65-F5344CB8AC3E}">
        <p14:creationId xmlns:p14="http://schemas.microsoft.com/office/powerpoint/2010/main" val="406472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F4AB90-EC87-1B09-CF91-54D0AE23CD07}"/>
              </a:ext>
            </a:extLst>
          </p:cNvPr>
          <p:cNvSpPr txBox="1"/>
          <p:nvPr/>
        </p:nvSpPr>
        <p:spPr>
          <a:xfrm>
            <a:off x="162097" y="563297"/>
            <a:ext cx="6315832" cy="4524315"/>
          </a:xfrm>
          <a:prstGeom prst="rect">
            <a:avLst/>
          </a:prstGeom>
          <a:noFill/>
        </p:spPr>
        <p:txBody>
          <a:bodyPr wrap="square">
            <a:spAutoFit/>
          </a:bodyPr>
          <a:lstStyle/>
          <a:p>
            <a:r>
              <a:rPr lang="en-US" sz="1200" b="1">
                <a:latin typeface="+mn-lt"/>
              </a:rPr>
              <a:t>Energise South Downs</a:t>
            </a:r>
          </a:p>
          <a:p>
            <a:r>
              <a:rPr lang="en-US" sz="1200">
                <a:latin typeface="+mn-lt"/>
              </a:rPr>
              <a:t>Energise South Downs run Future Energy Landscape workshops to engage communities to inform them to make educated decisions about energy. They also develop locally owned renewable energy projects funded by community investment. The </a:t>
            </a:r>
            <a:r>
              <a:rPr lang="en-US" sz="1200" err="1">
                <a:latin typeface="+mn-lt"/>
              </a:rPr>
              <a:t>organisation</a:t>
            </a:r>
            <a:r>
              <a:rPr lang="en-US" sz="1200">
                <a:latin typeface="+mn-lt"/>
              </a:rPr>
              <a:t> helps reduce carbon emissions, lower energy costs, and reinvest profits into local initiatives such as energy advice and fuel poverty support, giving communities greater control over their energy use.</a:t>
            </a:r>
          </a:p>
          <a:p>
            <a:endParaRPr lang="en-US" sz="1200">
              <a:latin typeface="+mn-lt"/>
            </a:endParaRPr>
          </a:p>
          <a:p>
            <a:r>
              <a:rPr lang="en-US" sz="1200"/>
              <a:t>👉 Find out more here: </a:t>
            </a:r>
            <a:r>
              <a:rPr lang="en-US" sz="1200">
                <a:solidFill>
                  <a:schemeClr val="tx1"/>
                </a:solidFill>
                <a:latin typeface="+mn-lt"/>
                <a:hlinkClick r:id="rId2">
                  <a:extLst>
                    <a:ext uri="{A12FA001-AC4F-418D-AE19-62706E023703}">
                      <ahyp:hlinkClr xmlns:ahyp="http://schemas.microsoft.com/office/drawing/2018/hyperlinkcolor" val="tx"/>
                    </a:ext>
                  </a:extLst>
                </a:hlinkClick>
              </a:rPr>
              <a:t>https://esd.energy/</a:t>
            </a:r>
            <a:endParaRPr lang="en-US" sz="1200">
              <a:solidFill>
                <a:schemeClr val="tx1"/>
              </a:solidFill>
              <a:latin typeface="+mn-lt"/>
            </a:endParaRPr>
          </a:p>
          <a:p>
            <a:endParaRPr lang="en-GB" sz="1200"/>
          </a:p>
          <a:p>
            <a:pPr fontAlgn="t">
              <a:lnSpc>
                <a:spcPts val="1500"/>
              </a:lnSpc>
              <a:buNone/>
            </a:pPr>
            <a:r>
              <a:rPr lang="en-GB" sz="1200" b="1">
                <a:latin typeface="Segoe UI" panose="020B0502040204020203" pitchFamily="34" charset="0"/>
              </a:rPr>
              <a:t>Local Initiative: Future Energy Landscapes Workshops</a:t>
            </a:r>
          </a:p>
          <a:p>
            <a:pPr fontAlgn="t">
              <a:lnSpc>
                <a:spcPts val="1500"/>
              </a:lnSpc>
            </a:pPr>
            <a:r>
              <a:rPr lang="en-GB" sz="1200">
                <a:latin typeface="+mn-lt"/>
              </a:rPr>
              <a:t>Energise South Downs is running Future Energy Landscapes workshops to help local communities learn about renewable energy and how it can meet future energy needs. These interactive sessions help people explore ideas and shape a greener future for their area.</a:t>
            </a:r>
          </a:p>
          <a:p>
            <a:pPr fontAlgn="t">
              <a:lnSpc>
                <a:spcPts val="1500"/>
              </a:lnSpc>
              <a:buNone/>
            </a:pPr>
            <a:endParaRPr lang="en-GB" sz="1200">
              <a:latin typeface="Segoe UI" panose="020B0502040204020203" pitchFamily="34" charset="0"/>
            </a:endParaRPr>
          </a:p>
          <a:p>
            <a:pPr fontAlgn="t">
              <a:lnSpc>
                <a:spcPts val="1500"/>
              </a:lnSpc>
              <a:buNone/>
            </a:pPr>
            <a:r>
              <a:rPr lang="en-GB" sz="1200">
                <a:latin typeface="Segoe UI" panose="020B0502040204020203" pitchFamily="34" charset="0"/>
              </a:rPr>
              <a:t>👉 Learn more about this initiative and book a free place for their upcoming workshops:</a:t>
            </a:r>
            <a:r>
              <a:rPr lang="en-GB" sz="1200">
                <a:solidFill>
                  <a:schemeClr val="tx1"/>
                </a:solidFill>
              </a:rPr>
              <a:t> </a:t>
            </a:r>
            <a:r>
              <a:rPr lang="en-GB" sz="1200">
                <a:solidFill>
                  <a:schemeClr val="tx1"/>
                </a:solidFill>
                <a:hlinkClick r:id="rId3">
                  <a:extLst>
                    <a:ext uri="{A12FA001-AC4F-418D-AE19-62706E023703}">
                      <ahyp:hlinkClr xmlns:ahyp="http://schemas.microsoft.com/office/drawing/2018/hyperlinkcolor" val="tx"/>
                    </a:ext>
                  </a:extLst>
                </a:hlinkClick>
              </a:rPr>
              <a:t>Future Energy Landscapes - Energise South Downs</a:t>
            </a:r>
            <a:endParaRPr lang="en-GB" sz="1200">
              <a:solidFill>
                <a:schemeClr val="tx1"/>
              </a:solidFill>
            </a:endParaRPr>
          </a:p>
          <a:p>
            <a:pPr fontAlgn="t">
              <a:lnSpc>
                <a:spcPts val="1500"/>
              </a:lnSpc>
            </a:pPr>
            <a:r>
              <a:rPr lang="en-GB" sz="1200"/>
              <a:t>#CommunityEnergy #SussexEnergy</a:t>
            </a:r>
          </a:p>
          <a:p>
            <a:pPr fontAlgn="t">
              <a:lnSpc>
                <a:spcPts val="1500"/>
              </a:lnSpc>
              <a:buNone/>
            </a:pPr>
            <a:endParaRPr lang="en-GB" sz="1200">
              <a:solidFill>
                <a:schemeClr val="tx1"/>
              </a:solidFill>
            </a:endParaRPr>
          </a:p>
          <a:p>
            <a:pPr fontAlgn="t">
              <a:lnSpc>
                <a:spcPts val="1500"/>
              </a:lnSpc>
            </a:pPr>
            <a:endParaRPr lang="en-GB" sz="1200">
              <a:latin typeface="Segoe UI" panose="020B0502040204020203" pitchFamily="34" charset="0"/>
            </a:endParaRPr>
          </a:p>
          <a:p>
            <a:endParaRPr lang="en-US" sz="1200">
              <a:solidFill>
                <a:schemeClr val="tx1"/>
              </a:solidFill>
              <a:latin typeface="+mn-lt"/>
            </a:endParaRPr>
          </a:p>
          <a:p>
            <a:endParaRPr lang="en-GB" sz="1400" b="1" i="0" u="none" strike="noStrike" cap="none">
              <a:solidFill>
                <a:srgbClr val="000000"/>
              </a:solidFill>
              <a:effectLst/>
              <a:latin typeface="+mn-lt"/>
              <a:ea typeface="Arial"/>
              <a:cs typeface="Arial"/>
              <a:sym typeface="Arial"/>
            </a:endParaRPr>
          </a:p>
        </p:txBody>
      </p:sp>
      <p:pic>
        <p:nvPicPr>
          <p:cNvPr id="6146" name="Picture 2">
            <a:extLst>
              <a:ext uri="{FF2B5EF4-FFF2-40B4-BE49-F238E27FC236}">
                <a16:creationId xmlns:a16="http://schemas.microsoft.com/office/drawing/2014/main" id="{ACE08CE1-38F2-3FA6-11C1-4160C59AD3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1590" y="36090"/>
            <a:ext cx="1680599" cy="107138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3CFD31E0-2E7D-B903-36B5-DD3EAFE8FA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31590" y="1420695"/>
            <a:ext cx="2034902" cy="27132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021643-C7E2-B1E1-3FDD-0B383CBD4C1C}"/>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5" name="TextBox 4">
            <a:extLst>
              <a:ext uri="{FF2B5EF4-FFF2-40B4-BE49-F238E27FC236}">
                <a16:creationId xmlns:a16="http://schemas.microsoft.com/office/drawing/2014/main" id="{DA328FAC-8480-E817-FAB2-C647E46F09D4}"/>
              </a:ext>
            </a:extLst>
          </p:cNvPr>
          <p:cNvSpPr txBox="1"/>
          <p:nvPr/>
        </p:nvSpPr>
        <p:spPr>
          <a:xfrm>
            <a:off x="6477929" y="4153912"/>
            <a:ext cx="2557011" cy="369332"/>
          </a:xfrm>
          <a:prstGeom prst="rect">
            <a:avLst/>
          </a:prstGeom>
          <a:noFill/>
        </p:spPr>
        <p:txBody>
          <a:bodyPr wrap="square">
            <a:spAutoFit/>
          </a:bodyPr>
          <a:lstStyle/>
          <a:p>
            <a:r>
              <a:rPr lang="en-US" sz="900" i="1"/>
              <a:t>Residents taking part in an Energise South Downs Future Energy Landscapes workshop.</a:t>
            </a:r>
          </a:p>
        </p:txBody>
      </p:sp>
      <p:sp>
        <p:nvSpPr>
          <p:cNvPr id="2" name="TextBox 1">
            <a:extLst>
              <a:ext uri="{FF2B5EF4-FFF2-40B4-BE49-F238E27FC236}">
                <a16:creationId xmlns:a16="http://schemas.microsoft.com/office/drawing/2014/main" id="{D68DD40C-62DC-2B53-522F-983FCD4A44B1}"/>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Energise South Downs.</a:t>
            </a:r>
          </a:p>
        </p:txBody>
      </p:sp>
      <p:sp>
        <p:nvSpPr>
          <p:cNvPr id="3" name="TextBox 2">
            <a:extLst>
              <a:ext uri="{FF2B5EF4-FFF2-40B4-BE49-F238E27FC236}">
                <a16:creationId xmlns:a16="http://schemas.microsoft.com/office/drawing/2014/main" id="{48CA96C1-077E-16C6-35E6-33F6F0D59920}"/>
              </a:ext>
            </a:extLst>
          </p:cNvPr>
          <p:cNvSpPr txBox="1"/>
          <p:nvPr/>
        </p:nvSpPr>
        <p:spPr>
          <a:xfrm>
            <a:off x="6731590" y="1140234"/>
            <a:ext cx="2919220" cy="230832"/>
          </a:xfrm>
          <a:prstGeom prst="rect">
            <a:avLst/>
          </a:prstGeom>
          <a:noFill/>
        </p:spPr>
        <p:txBody>
          <a:bodyPr wrap="square">
            <a:spAutoFit/>
          </a:bodyPr>
          <a:lstStyle/>
          <a:p>
            <a:r>
              <a:rPr lang="en-US" sz="900" i="1"/>
              <a:t>Energise South Downs logo</a:t>
            </a:r>
            <a:endParaRPr lang="en-GB" sz="900" i="1"/>
          </a:p>
        </p:txBody>
      </p:sp>
    </p:spTree>
    <p:extLst>
      <p:ext uri="{BB962C8B-B14F-4D97-AF65-F5344CB8AC3E}">
        <p14:creationId xmlns:p14="http://schemas.microsoft.com/office/powerpoint/2010/main" val="26469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9DC621-8DEF-AC33-AF84-83E26E2F84C2}"/>
              </a:ext>
            </a:extLst>
          </p:cNvPr>
          <p:cNvSpPr txBox="1"/>
          <p:nvPr/>
        </p:nvSpPr>
        <p:spPr>
          <a:xfrm>
            <a:off x="99241" y="417647"/>
            <a:ext cx="6219916" cy="4893647"/>
          </a:xfrm>
          <a:prstGeom prst="rect">
            <a:avLst/>
          </a:prstGeom>
          <a:noFill/>
        </p:spPr>
        <p:txBody>
          <a:bodyPr wrap="square">
            <a:spAutoFit/>
          </a:bodyPr>
          <a:lstStyle/>
          <a:p>
            <a:pPr fontAlgn="t">
              <a:lnSpc>
                <a:spcPts val="1500"/>
              </a:lnSpc>
              <a:buNone/>
            </a:pPr>
            <a:r>
              <a:rPr lang="en-GB" sz="1200" b="1" i="0">
                <a:effectLst/>
                <a:latin typeface="+mn-lt"/>
              </a:rPr>
              <a:t>Community Energy investments with Energise South Downs</a:t>
            </a:r>
          </a:p>
          <a:p>
            <a:pPr fontAlgn="t">
              <a:lnSpc>
                <a:spcPts val="1500"/>
              </a:lnSpc>
              <a:buNone/>
            </a:pPr>
            <a:r>
              <a:rPr lang="en-GB" sz="1200" i="0">
                <a:effectLst/>
                <a:latin typeface="+mn-lt"/>
              </a:rPr>
              <a:t>In 2025, Energise South Downs (ESD) gave people the opportunity to invest in community-owned renewable energy projects across Hampshire through its first community share offer. The offer raised £302,000 in just 10 days, funding three rooftop solar installations with a combined capacity of 283 </a:t>
            </a:r>
            <a:r>
              <a:rPr lang="en-GB" sz="1200" i="0" err="1">
                <a:effectLst/>
                <a:latin typeface="+mn-lt"/>
              </a:rPr>
              <a:t>kWp</a:t>
            </a:r>
            <a:r>
              <a:rPr lang="en-GB" sz="1200" i="0">
                <a:effectLst/>
                <a:latin typeface="+mn-lt"/>
              </a:rPr>
              <a:t>. </a:t>
            </a:r>
          </a:p>
          <a:p>
            <a:pPr fontAlgn="t">
              <a:lnSpc>
                <a:spcPts val="1500"/>
              </a:lnSpc>
              <a:buNone/>
            </a:pPr>
            <a:endParaRPr lang="en-GB" sz="1200">
              <a:latin typeface="+mn-lt"/>
            </a:endParaRPr>
          </a:p>
          <a:p>
            <a:pPr fontAlgn="t">
              <a:lnSpc>
                <a:spcPts val="1500"/>
              </a:lnSpc>
              <a:buNone/>
            </a:pPr>
            <a:r>
              <a:rPr lang="en-GB" sz="1200" i="0">
                <a:effectLst/>
                <a:latin typeface="+mn-lt"/>
              </a:rPr>
              <a:t>By investing, members were able to:</a:t>
            </a:r>
          </a:p>
          <a:p>
            <a:pPr fontAlgn="t">
              <a:lnSpc>
                <a:spcPts val="1500"/>
              </a:lnSpc>
              <a:buNone/>
            </a:pPr>
            <a:r>
              <a:rPr lang="en-GB" sz="1200">
                <a:latin typeface="+mn-lt"/>
              </a:rPr>
              <a:t>⚡Support clean, locally generated renewable energy. </a:t>
            </a:r>
          </a:p>
          <a:p>
            <a:pPr fontAlgn="t">
              <a:lnSpc>
                <a:spcPts val="1500"/>
              </a:lnSpc>
              <a:buNone/>
            </a:pPr>
            <a:r>
              <a:rPr lang="en-GB" sz="1200">
                <a:latin typeface="+mn-lt"/>
              </a:rPr>
              <a:t>📈 Earn a target return of up to 5.5% per year.</a:t>
            </a:r>
          </a:p>
          <a:p>
            <a:pPr fontAlgn="t">
              <a:lnSpc>
                <a:spcPts val="1500"/>
              </a:lnSpc>
              <a:buNone/>
            </a:pPr>
            <a:r>
              <a:rPr lang="en-GB" sz="1200">
                <a:latin typeface="+mn-lt"/>
              </a:rPr>
              <a:t>🌍 Help fund local climate action and community benefit initiatives. </a:t>
            </a:r>
          </a:p>
          <a:p>
            <a:pPr fontAlgn="t">
              <a:lnSpc>
                <a:spcPts val="1500"/>
              </a:lnSpc>
              <a:spcAft>
                <a:spcPts val="600"/>
              </a:spcAft>
            </a:pPr>
            <a:r>
              <a:rPr lang="en-GB" sz="1200">
                <a:latin typeface="+mn-lt"/>
              </a:rPr>
              <a:t> 🤝Become members of ESD and have a say in how community funds are invested locally.</a:t>
            </a:r>
            <a:endParaRPr lang="en-GB" sz="1200" i="0">
              <a:effectLst/>
              <a:latin typeface="+mn-lt"/>
            </a:endParaRPr>
          </a:p>
          <a:p>
            <a:pPr fontAlgn="t">
              <a:lnSpc>
                <a:spcPts val="1500"/>
              </a:lnSpc>
              <a:spcAft>
                <a:spcPts val="600"/>
              </a:spcAft>
              <a:buNone/>
            </a:pPr>
            <a:r>
              <a:rPr lang="en-GB" sz="1200" i="0">
                <a:effectLst/>
                <a:latin typeface="+mn-lt"/>
              </a:rPr>
              <a:t>The solar projects are expected to generate around 270,000 kWh of clean electricity annually and save approximately 54 tonnes of carbon emissions each year, while helping local organisations reduce their energy costs. </a:t>
            </a:r>
            <a:endParaRPr lang="en-GB" sz="1200">
              <a:latin typeface="+mn-lt"/>
            </a:endParaRPr>
          </a:p>
          <a:p>
            <a:pPr fontAlgn="t">
              <a:lnSpc>
                <a:spcPts val="1500"/>
              </a:lnSpc>
              <a:spcAft>
                <a:spcPts val="600"/>
              </a:spcAft>
              <a:buNone/>
            </a:pPr>
            <a:r>
              <a:rPr lang="en-GB" sz="1200" i="0">
                <a:effectLst/>
                <a:latin typeface="+mn-lt"/>
              </a:rPr>
              <a:t>👉 Sign up for future investment opportunities: </a:t>
            </a:r>
            <a:r>
              <a:rPr lang="en-GB" sz="1200">
                <a:solidFill>
                  <a:schemeClr val="tx1"/>
                </a:solidFill>
                <a:latin typeface="+mn-lt"/>
                <a:hlinkClick r:id="rId2">
                  <a:extLst>
                    <a:ext uri="{A12FA001-AC4F-418D-AE19-62706E023703}">
                      <ahyp:hlinkClr xmlns:ahyp="http://schemas.microsoft.com/office/drawing/2018/hyperlinkcolor" val="tx"/>
                    </a:ext>
                  </a:extLst>
                </a:hlinkClick>
              </a:rPr>
              <a:t>Newsletter Archive - Energise South Downs</a:t>
            </a:r>
            <a:r>
              <a:rPr lang="en-GB" sz="1200">
                <a:solidFill>
                  <a:schemeClr val="tx1"/>
                </a:solidFill>
                <a:latin typeface="+mn-lt"/>
              </a:rPr>
              <a:t>.</a:t>
            </a:r>
            <a:endParaRPr lang="en-GB">
              <a:latin typeface="+mn-lt"/>
            </a:endParaRPr>
          </a:p>
          <a:p>
            <a:r>
              <a:rPr lang="en-GB" sz="1200">
                <a:latin typeface="+mn-lt"/>
              </a:rPr>
              <a:t>If you want to become a member of Energise South Downs and have a say in how the organisation is run and how it spends the community benefit fund please click 👉 </a:t>
            </a:r>
            <a:r>
              <a:rPr lang="en-GB" sz="1200" b="1">
                <a:solidFill>
                  <a:schemeClr val="tx1"/>
                </a:solidFill>
                <a:latin typeface="+mn-lt"/>
                <a:hlinkClick r:id="rId3">
                  <a:extLst>
                    <a:ext uri="{A12FA001-AC4F-418D-AE19-62706E023703}">
                      <ahyp:hlinkClr xmlns:ahyp="http://schemas.microsoft.com/office/drawing/2018/hyperlinkcolor" val="tx"/>
                    </a:ext>
                  </a:extLst>
                </a:hlinkClick>
              </a:rPr>
              <a:t>here</a:t>
            </a:r>
            <a:r>
              <a:rPr lang="en-GB" sz="1200">
                <a:solidFill>
                  <a:schemeClr val="tx1"/>
                </a:solidFill>
                <a:latin typeface="+mn-lt"/>
              </a:rPr>
              <a:t>. </a:t>
            </a:r>
            <a:r>
              <a:rPr lang="en-GB" sz="1200">
                <a:latin typeface="+mn-lt"/>
              </a:rPr>
              <a:t>You can become a member for just £1, and this will entitle you to one vote in the annual AGM and you will be added to the member’s register. </a:t>
            </a:r>
          </a:p>
          <a:p>
            <a:r>
              <a:rPr lang="en-GB" sz="1200">
                <a:latin typeface="+mn-lt"/>
              </a:rPr>
              <a:t>#CommunityEnergy #SussexEnergy</a:t>
            </a:r>
          </a:p>
          <a:p>
            <a:endParaRPr lang="en-GB" sz="1200">
              <a:solidFill>
                <a:schemeClr val="tx1"/>
              </a:solidFill>
              <a:latin typeface="+mn-lt"/>
            </a:endParaRPr>
          </a:p>
          <a:p>
            <a:pPr fontAlgn="t">
              <a:lnSpc>
                <a:spcPts val="1500"/>
              </a:lnSpc>
              <a:buNone/>
            </a:pPr>
            <a:endParaRPr lang="en-GB" sz="1200" i="0">
              <a:solidFill>
                <a:schemeClr val="tx1"/>
              </a:solidFill>
              <a:effectLst/>
              <a:latin typeface="+mn-lt"/>
            </a:endParaRPr>
          </a:p>
        </p:txBody>
      </p:sp>
      <p:pic>
        <p:nvPicPr>
          <p:cNvPr id="10242" name="Picture 2" descr="No alternative text description for this image">
            <a:extLst>
              <a:ext uri="{FF2B5EF4-FFF2-40B4-BE49-F238E27FC236}">
                <a16:creationId xmlns:a16="http://schemas.microsoft.com/office/drawing/2014/main" id="{CC0F9F7F-6168-4954-5E0B-A3C0E2A949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6012" y="1363637"/>
            <a:ext cx="2867988" cy="19645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E012A0-6169-B146-66B4-61386AF58D69}"/>
              </a:ext>
            </a:extLst>
          </p:cNvPr>
          <p:cNvSpPr txBox="1"/>
          <p:nvPr/>
        </p:nvSpPr>
        <p:spPr>
          <a:xfrm>
            <a:off x="6466939" y="4413882"/>
            <a:ext cx="2955445" cy="47705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3" name="TextBox 2">
            <a:extLst>
              <a:ext uri="{FF2B5EF4-FFF2-40B4-BE49-F238E27FC236}">
                <a16:creationId xmlns:a16="http://schemas.microsoft.com/office/drawing/2014/main" id="{6F66A1FE-80B6-24D4-69E2-A331F9D0DB4B}"/>
              </a:ext>
            </a:extLst>
          </p:cNvPr>
          <p:cNvSpPr txBox="1"/>
          <p:nvPr/>
        </p:nvSpPr>
        <p:spPr>
          <a:xfrm>
            <a:off x="6187578" y="3328179"/>
            <a:ext cx="2981740" cy="507831"/>
          </a:xfrm>
          <a:prstGeom prst="rect">
            <a:avLst/>
          </a:prstGeom>
          <a:noFill/>
        </p:spPr>
        <p:txBody>
          <a:bodyPr wrap="square">
            <a:spAutoFit/>
          </a:bodyPr>
          <a:lstStyle/>
          <a:p>
            <a:r>
              <a:rPr lang="en-US" sz="900" i="1"/>
              <a:t>School pupils playing in a playground beside a rooftop solar installation funded through Energise South Downs’ community share offer.</a:t>
            </a:r>
            <a:endParaRPr lang="en-GB" sz="900" i="1"/>
          </a:p>
        </p:txBody>
      </p:sp>
      <p:sp>
        <p:nvSpPr>
          <p:cNvPr id="2" name="TextBox 1">
            <a:extLst>
              <a:ext uri="{FF2B5EF4-FFF2-40B4-BE49-F238E27FC236}">
                <a16:creationId xmlns:a16="http://schemas.microsoft.com/office/drawing/2014/main" id="{4AE1343B-221A-A422-A3E5-DAD9BB90216B}"/>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Energise South Downs.</a:t>
            </a:r>
          </a:p>
        </p:txBody>
      </p:sp>
    </p:spTree>
    <p:extLst>
      <p:ext uri="{BB962C8B-B14F-4D97-AF65-F5344CB8AC3E}">
        <p14:creationId xmlns:p14="http://schemas.microsoft.com/office/powerpoint/2010/main" val="303147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9CC105-137A-C8E1-0797-229C0410C870}"/>
              </a:ext>
            </a:extLst>
          </p:cNvPr>
          <p:cNvSpPr txBox="1"/>
          <p:nvPr/>
        </p:nvSpPr>
        <p:spPr>
          <a:xfrm>
            <a:off x="79510" y="365073"/>
            <a:ext cx="5679421" cy="5024452"/>
          </a:xfrm>
          <a:prstGeom prst="rect">
            <a:avLst/>
          </a:prstGeom>
          <a:noFill/>
        </p:spPr>
        <p:txBody>
          <a:bodyPr wrap="square">
            <a:spAutoFit/>
          </a:bodyPr>
          <a:lstStyle/>
          <a:p>
            <a:endParaRPr lang="en-GB" sz="1200" b="1">
              <a:highlight>
                <a:srgbClr val="FFFF00"/>
              </a:highlight>
              <a:latin typeface="+mn-lt"/>
            </a:endParaRPr>
          </a:p>
          <a:p>
            <a:r>
              <a:rPr lang="en-GB" sz="1200" b="1">
                <a:solidFill>
                  <a:schemeClr val="tx1"/>
                </a:solidFill>
                <a:latin typeface="+mn-lt"/>
              </a:rPr>
              <a:t>Energise Sussex Coast</a:t>
            </a:r>
          </a:p>
          <a:p>
            <a:pPr fontAlgn="base"/>
            <a:r>
              <a:rPr lang="en-GB" sz="1200">
                <a:latin typeface="+mn-lt"/>
              </a:rPr>
              <a:t>Energise Sussex Coast works with local people to tackle climate change and high energy costs by developing community-owned renewable energy and energy-saving projects.</a:t>
            </a:r>
          </a:p>
          <a:p>
            <a:pPr fontAlgn="base"/>
            <a:endParaRPr lang="en-US" sz="1200">
              <a:solidFill>
                <a:schemeClr val="tx1"/>
              </a:solidFill>
              <a:latin typeface="+mn-lt"/>
            </a:endParaRPr>
          </a:p>
          <a:p>
            <a:pPr fontAlgn="base"/>
            <a:r>
              <a:rPr lang="en-US" sz="1200">
                <a:latin typeface="+mn-lt"/>
              </a:rPr>
              <a:t>👉 Find out more here:</a:t>
            </a:r>
            <a:r>
              <a:rPr lang="en-US" sz="1200">
                <a:solidFill>
                  <a:schemeClr val="tx1"/>
                </a:solidFill>
                <a:latin typeface="+mn-lt"/>
              </a:rPr>
              <a:t> </a:t>
            </a:r>
            <a:r>
              <a:rPr lang="en-US" sz="1200">
                <a:solidFill>
                  <a:schemeClr val="tx1"/>
                </a:solidFill>
                <a:latin typeface="+mn-lt"/>
                <a:hlinkClick r:id="rId2">
                  <a:extLst>
                    <a:ext uri="{A12FA001-AC4F-418D-AE19-62706E023703}">
                      <ahyp:hlinkClr xmlns:ahyp="http://schemas.microsoft.com/office/drawing/2018/hyperlinkcolor" val="tx"/>
                    </a:ext>
                  </a:extLst>
                </a:hlinkClick>
              </a:rPr>
              <a:t>http://energisesussexcoast.co.uk</a:t>
            </a:r>
            <a:endParaRPr lang="en-US" sz="1200">
              <a:solidFill>
                <a:schemeClr val="tx1"/>
              </a:solidFill>
              <a:latin typeface="+mn-lt"/>
            </a:endParaRPr>
          </a:p>
          <a:p>
            <a:pPr fontAlgn="base"/>
            <a:endParaRPr lang="en-US" sz="1200">
              <a:solidFill>
                <a:schemeClr val="tx1"/>
              </a:solidFill>
              <a:latin typeface="+mn-lt"/>
            </a:endParaRPr>
          </a:p>
          <a:p>
            <a:pPr fontAlgn="t">
              <a:lnSpc>
                <a:spcPts val="1500"/>
              </a:lnSpc>
              <a:buNone/>
            </a:pPr>
            <a:r>
              <a:rPr lang="en-GB" sz="1200" b="1">
                <a:latin typeface="+mn-lt"/>
              </a:rPr>
              <a:t>Local Project: Battle Solar Town</a:t>
            </a:r>
          </a:p>
          <a:p>
            <a:pPr fontAlgn="t">
              <a:lnSpc>
                <a:spcPts val="1500"/>
              </a:lnSpc>
              <a:buNone/>
            </a:pPr>
            <a:r>
              <a:rPr lang="en-GB" sz="1200">
                <a:latin typeface="+mn-lt"/>
              </a:rPr>
              <a:t>Battle Solar Town is a community-led initiative working with Energise Sussex Coast to make Battle the UK's first "solar town" by generating at least 25% of the town's electricity demand from rooftop solar panels. The project aims to:</a:t>
            </a:r>
          </a:p>
          <a:p>
            <a:pPr fontAlgn="t">
              <a:lnSpc>
                <a:spcPts val="1500"/>
              </a:lnSpc>
              <a:buNone/>
            </a:pPr>
            <a:r>
              <a:rPr lang="en-GB" sz="1200"/>
              <a:t>🏠 Increase the use of solar panels on homes, community buildings, schools, and local businesses. </a:t>
            </a:r>
          </a:p>
          <a:p>
            <a:pPr fontAlgn="t">
              <a:lnSpc>
                <a:spcPts val="1500"/>
              </a:lnSpc>
              <a:buNone/>
            </a:pPr>
            <a:r>
              <a:rPr lang="en-GB" sz="1200"/>
              <a:t>🌞 Generate more locally produced renewable energy and reduce reliance on fossil fuels.</a:t>
            </a:r>
          </a:p>
          <a:p>
            <a:pPr fontAlgn="t">
              <a:lnSpc>
                <a:spcPts val="1500"/>
              </a:lnSpc>
              <a:buNone/>
            </a:pPr>
            <a:r>
              <a:rPr lang="en-GB" sz="1200"/>
              <a:t>🗺️ Help residents understand the solar potential of their properties through a detailed solar map of the town.</a:t>
            </a:r>
          </a:p>
          <a:p>
            <a:pPr fontAlgn="t">
              <a:lnSpc>
                <a:spcPts val="1500"/>
              </a:lnSpc>
              <a:buNone/>
            </a:pPr>
            <a:r>
              <a:rPr lang="en-GB" sz="1200"/>
              <a:t>💚 Ensure profits from locally generated energy are reinvested into community projects through a community benefit fund.</a:t>
            </a:r>
            <a:endParaRPr lang="en-GB" sz="1200">
              <a:latin typeface="+mn-lt"/>
            </a:endParaRPr>
          </a:p>
          <a:p>
            <a:pPr fontAlgn="t">
              <a:lnSpc>
                <a:spcPts val="1500"/>
              </a:lnSpc>
              <a:buNone/>
            </a:pPr>
            <a:endParaRPr lang="en-GB" sz="1200">
              <a:latin typeface="+mn-lt"/>
            </a:endParaRPr>
          </a:p>
          <a:p>
            <a:pPr fontAlgn="t">
              <a:lnSpc>
                <a:spcPts val="1500"/>
              </a:lnSpc>
              <a:buNone/>
            </a:pPr>
            <a:r>
              <a:rPr lang="en-GB" sz="1200">
                <a:latin typeface="+mn-lt"/>
              </a:rPr>
              <a:t>👉 </a:t>
            </a:r>
            <a:r>
              <a:rPr lang="en-GB" sz="1200" b="1">
                <a:latin typeface="+mn-lt"/>
              </a:rPr>
              <a:t>Find out more: </a:t>
            </a:r>
            <a:r>
              <a:rPr lang="en-GB" sz="1200">
                <a:solidFill>
                  <a:srgbClr val="0097A7"/>
                </a:solidFill>
                <a:latin typeface="+mn-lt"/>
                <a:hlinkClick r:id="rId3" tooltip="https://sussexgreenedit.ghost.io/ambitious-plan-to-generate-25-of-battles-energy-on-rooftops-to-become-uks-first-solar-town/">
                  <a:extLst>
                    <a:ext uri="{A12FA001-AC4F-418D-AE19-62706E023703}">
                      <ahyp:hlinkClr xmlns:ahyp="http://schemas.microsoft.com/office/drawing/2018/hyperlinkcolor" val="tx"/>
                    </a:ext>
                  </a:extLst>
                </a:hlinkClick>
              </a:rPr>
              <a:t> </a:t>
            </a:r>
            <a:r>
              <a:rPr lang="en-GB" sz="1200">
                <a:solidFill>
                  <a:schemeClr val="tx1"/>
                </a:solidFill>
                <a:latin typeface="+mn-lt"/>
                <a:hlinkClick r:id="rId3" tooltip="https://sussexgreenedit.ghost.io/ambitious-plan-to-generate-25-of-battles-energy-on-rooftops-to-become-uks-first-solar-town/">
                  <a:extLst>
                    <a:ext uri="{A12FA001-AC4F-418D-AE19-62706E023703}">
                      <ahyp:hlinkClr xmlns:ahyp="http://schemas.microsoft.com/office/drawing/2018/hyperlinkcolor" val="tx"/>
                    </a:ext>
                  </a:extLst>
                </a:hlinkClick>
              </a:rPr>
              <a:t>Ambitious plan to generate 25% of Battle’s energy on rooftops to become UK’s first ‘solar town’</a:t>
            </a:r>
            <a:r>
              <a:rPr lang="en-GB" sz="1200">
                <a:solidFill>
                  <a:schemeClr val="tx1"/>
                </a:solidFill>
                <a:latin typeface="+mn-lt"/>
              </a:rPr>
              <a:t> and here </a:t>
            </a:r>
            <a:r>
              <a:rPr lang="en-GB" sz="1200">
                <a:solidFill>
                  <a:schemeClr val="tx1"/>
                </a:solidFill>
                <a:latin typeface="+mj-lt"/>
                <a:hlinkClick r:id="rId4">
                  <a:extLst>
                    <a:ext uri="{A12FA001-AC4F-418D-AE19-62706E023703}">
                      <ahyp:hlinkClr xmlns:ahyp="http://schemas.microsoft.com/office/drawing/2018/hyperlinkcolor" val="tx"/>
                    </a:ext>
                  </a:extLst>
                </a:hlinkClick>
              </a:rPr>
              <a:t>Battle Solar Town</a:t>
            </a:r>
            <a:r>
              <a:rPr lang="en-GB" sz="1200">
                <a:solidFill>
                  <a:schemeClr val="tx1"/>
                </a:solidFill>
                <a:latin typeface="+mj-lt"/>
              </a:rPr>
              <a:t>.</a:t>
            </a:r>
          </a:p>
          <a:p>
            <a:pPr fontAlgn="t">
              <a:lnSpc>
                <a:spcPts val="1500"/>
              </a:lnSpc>
            </a:pPr>
            <a:r>
              <a:rPr lang="en-GB" sz="1200"/>
              <a:t>#CommunityEnergy #SussexEnergy #BattleSolarTown</a:t>
            </a:r>
            <a:endParaRPr lang="en-US" sz="1200">
              <a:solidFill>
                <a:schemeClr val="tx1"/>
              </a:solidFill>
            </a:endParaRPr>
          </a:p>
          <a:p>
            <a:pPr fontAlgn="t">
              <a:lnSpc>
                <a:spcPts val="1500"/>
              </a:lnSpc>
            </a:pPr>
            <a:endParaRPr lang="en-US" sz="1200">
              <a:solidFill>
                <a:schemeClr val="tx1"/>
              </a:solidFill>
              <a:latin typeface="+mn-lt"/>
            </a:endParaRPr>
          </a:p>
          <a:p>
            <a:pPr fontAlgn="base"/>
            <a:endParaRPr lang="en-US" sz="1200">
              <a:solidFill>
                <a:schemeClr val="tx1"/>
              </a:solidFill>
            </a:endParaRPr>
          </a:p>
        </p:txBody>
      </p:sp>
      <p:pic>
        <p:nvPicPr>
          <p:cNvPr id="2050" name="Picture 2" descr="Energy Champion Resources – Energise Sussex Coast">
            <a:extLst>
              <a:ext uri="{FF2B5EF4-FFF2-40B4-BE49-F238E27FC236}">
                <a16:creationId xmlns:a16="http://schemas.microsoft.com/office/drawing/2014/main" id="{84560A57-DA26-A609-F856-28B39D7F15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58931" y="365073"/>
            <a:ext cx="1573393" cy="908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FE5FA7-73AF-E48D-918B-4E259EA9909D}"/>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2" name="TextBox 1">
            <a:extLst>
              <a:ext uri="{FF2B5EF4-FFF2-40B4-BE49-F238E27FC236}">
                <a16:creationId xmlns:a16="http://schemas.microsoft.com/office/drawing/2014/main" id="{711EEA65-6001-A6A0-65AB-C3ED5BE2ACEC}"/>
              </a:ext>
            </a:extLst>
          </p:cNvPr>
          <p:cNvSpPr txBox="1"/>
          <p:nvPr/>
        </p:nvSpPr>
        <p:spPr>
          <a:xfrm>
            <a:off x="79510" y="4878853"/>
            <a:ext cx="4799062" cy="261610"/>
          </a:xfrm>
          <a:prstGeom prst="rect">
            <a:avLst/>
          </a:prstGeom>
          <a:noFill/>
        </p:spPr>
        <p:txBody>
          <a:bodyPr wrap="square" rtlCol="0">
            <a:spAutoFit/>
          </a:bodyPr>
          <a:lstStyle/>
          <a:p>
            <a:r>
              <a:rPr lang="en-GB" sz="1100" i="1"/>
              <a:t>Tip: If posting on social media, tag Energise Sussex Coast.</a:t>
            </a:r>
          </a:p>
        </p:txBody>
      </p:sp>
      <p:sp>
        <p:nvSpPr>
          <p:cNvPr id="3" name="TextBox 2">
            <a:extLst>
              <a:ext uri="{FF2B5EF4-FFF2-40B4-BE49-F238E27FC236}">
                <a16:creationId xmlns:a16="http://schemas.microsoft.com/office/drawing/2014/main" id="{EDDA4C6A-AD42-A017-8328-E5CD6B51FFEB}"/>
              </a:ext>
            </a:extLst>
          </p:cNvPr>
          <p:cNvSpPr txBox="1"/>
          <p:nvPr/>
        </p:nvSpPr>
        <p:spPr>
          <a:xfrm>
            <a:off x="5814042" y="1349834"/>
            <a:ext cx="1789948" cy="230832"/>
          </a:xfrm>
          <a:prstGeom prst="rect">
            <a:avLst/>
          </a:prstGeom>
          <a:noFill/>
        </p:spPr>
        <p:txBody>
          <a:bodyPr wrap="square">
            <a:spAutoFit/>
          </a:bodyPr>
          <a:lstStyle/>
          <a:p>
            <a:r>
              <a:rPr lang="en-US" sz="900" i="1"/>
              <a:t>Energise Sussex Coast logo</a:t>
            </a:r>
            <a:endParaRPr lang="en-GB" sz="900" i="1"/>
          </a:p>
        </p:txBody>
      </p:sp>
      <p:pic>
        <p:nvPicPr>
          <p:cNvPr id="8" name="Picture 7">
            <a:extLst>
              <a:ext uri="{FF2B5EF4-FFF2-40B4-BE49-F238E27FC236}">
                <a16:creationId xmlns:a16="http://schemas.microsoft.com/office/drawing/2014/main" id="{62F12C2A-CACB-29E7-19F3-1293AE40CD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7958" y="2056492"/>
            <a:ext cx="2859962" cy="2451396"/>
          </a:xfrm>
          <a:prstGeom prst="rect">
            <a:avLst/>
          </a:prstGeom>
        </p:spPr>
      </p:pic>
      <p:pic>
        <p:nvPicPr>
          <p:cNvPr id="10" name="Picture 9">
            <a:extLst>
              <a:ext uri="{FF2B5EF4-FFF2-40B4-BE49-F238E27FC236}">
                <a16:creationId xmlns:a16="http://schemas.microsoft.com/office/drawing/2014/main" id="{63B1E778-BA3A-9234-9816-8CEA9FC36987}"/>
              </a:ext>
            </a:extLst>
          </p:cNvPr>
          <p:cNvPicPr>
            <a:picLocks noChangeAspect="1"/>
          </p:cNvPicPr>
          <p:nvPr/>
        </p:nvPicPr>
        <p:blipFill>
          <a:blip r:embed="rId7"/>
          <a:stretch>
            <a:fillRect/>
          </a:stretch>
        </p:blipFill>
        <p:spPr>
          <a:xfrm>
            <a:off x="7602451" y="113647"/>
            <a:ext cx="1368811" cy="1374922"/>
          </a:xfrm>
          <a:prstGeom prst="rect">
            <a:avLst/>
          </a:prstGeom>
        </p:spPr>
      </p:pic>
      <p:sp>
        <p:nvSpPr>
          <p:cNvPr id="11" name="TextBox 10">
            <a:extLst>
              <a:ext uri="{FF2B5EF4-FFF2-40B4-BE49-F238E27FC236}">
                <a16:creationId xmlns:a16="http://schemas.microsoft.com/office/drawing/2014/main" id="{9208162F-91E1-E20F-5441-51F335717087}"/>
              </a:ext>
            </a:extLst>
          </p:cNvPr>
          <p:cNvSpPr txBox="1"/>
          <p:nvPr/>
        </p:nvSpPr>
        <p:spPr>
          <a:xfrm>
            <a:off x="7659101" y="1482278"/>
            <a:ext cx="1460500" cy="230832"/>
          </a:xfrm>
          <a:prstGeom prst="rect">
            <a:avLst/>
          </a:prstGeom>
          <a:noFill/>
        </p:spPr>
        <p:txBody>
          <a:bodyPr wrap="square">
            <a:spAutoFit/>
          </a:bodyPr>
          <a:lstStyle/>
          <a:p>
            <a:r>
              <a:rPr lang="en-US" sz="900" i="1"/>
              <a:t>Battle solar town logo</a:t>
            </a:r>
            <a:endParaRPr lang="en-GB" sz="900" i="1"/>
          </a:p>
        </p:txBody>
      </p:sp>
    </p:spTree>
    <p:extLst>
      <p:ext uri="{BB962C8B-B14F-4D97-AF65-F5344CB8AC3E}">
        <p14:creationId xmlns:p14="http://schemas.microsoft.com/office/powerpoint/2010/main" val="3062006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BC66-FF85-6785-87B3-D04CD2DD0BE8}"/>
              </a:ext>
            </a:extLst>
          </p:cNvPr>
          <p:cNvSpPr>
            <a:spLocks noGrp="1"/>
          </p:cNvSpPr>
          <p:nvPr>
            <p:ph type="title"/>
          </p:nvPr>
        </p:nvSpPr>
        <p:spPr>
          <a:xfrm>
            <a:off x="229123" y="955325"/>
            <a:ext cx="6316052" cy="3983818"/>
          </a:xfrm>
        </p:spPr>
        <p:txBody>
          <a:bodyPr>
            <a:noAutofit/>
          </a:bodyPr>
          <a:lstStyle/>
          <a:p>
            <a:pPr>
              <a:spcAft>
                <a:spcPts val="600"/>
              </a:spcAft>
            </a:pPr>
            <a:r>
              <a:rPr lang="en-US" sz="1200" b="1">
                <a:latin typeface="+mn-lt"/>
              </a:rPr>
              <a:t>Energise Sussex Coast celebrates community energy fortnight</a:t>
            </a:r>
            <a:br>
              <a:rPr lang="en-US" sz="1200" b="1">
                <a:latin typeface="+mn-lt"/>
              </a:rPr>
            </a:br>
            <a:br>
              <a:rPr lang="en-US" sz="1200">
                <a:latin typeface="+mn-lt"/>
              </a:rPr>
            </a:br>
            <a:r>
              <a:rPr lang="en-US" sz="1200">
                <a:latin typeface="+mn-lt"/>
              </a:rPr>
              <a:t>Energise Sussex Coast will be marking this year's Community Energy Fortnight (1 – 14 July 2026) with the following event in Hastings:</a:t>
            </a:r>
            <a:br>
              <a:rPr lang="en-US" sz="1200">
                <a:latin typeface="+mn-lt"/>
              </a:rPr>
            </a:br>
            <a:br>
              <a:rPr lang="en-US" sz="1200">
                <a:latin typeface="+mn-lt"/>
              </a:rPr>
            </a:br>
            <a:r>
              <a:rPr lang="en-US" sz="1200">
                <a:latin typeface="+mn-lt"/>
              </a:rPr>
              <a:t>&gt; Community energy, yes! Photo-call &amp; celebration. 6.30pm, Thursday 9 July, by Goat Ledge Cafe, Hastings (TN37 6FA).</a:t>
            </a:r>
            <a:br>
              <a:rPr lang="en-US" sz="1200">
                <a:latin typeface="+mn-lt"/>
              </a:rPr>
            </a:br>
            <a:br>
              <a:rPr lang="en-US" sz="1200">
                <a:latin typeface="+mn-lt"/>
              </a:rPr>
            </a:br>
            <a:r>
              <a:rPr lang="en-US" sz="1200">
                <a:latin typeface="+mn-lt"/>
              </a:rPr>
              <a:t>Join ESC to celebrate 14 years of local community energy projects + be part of the photo-call for our upcoming </a:t>
            </a:r>
            <a:r>
              <a:rPr lang="en-GB" sz="1200" u="sng">
                <a:solidFill>
                  <a:schemeClr val="tx1"/>
                </a:solidFill>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community share launch</a:t>
            </a:r>
            <a:r>
              <a:rPr lang="en-GB" sz="1200">
                <a:solidFill>
                  <a:schemeClr val="tx1"/>
                </a:solidFill>
                <a:latin typeface="+mn-lt"/>
                <a:ea typeface="Times New Roman" panose="02020603050405020304" pitchFamily="18" charset="0"/>
                <a:cs typeface="Aptos" panose="020B0004020202020204" pitchFamily="34" charset="0"/>
              </a:rPr>
              <a:t>.</a:t>
            </a:r>
            <a:r>
              <a:rPr lang="en-US" sz="1200">
                <a:latin typeface="+mn-lt"/>
              </a:rPr>
              <a:t> Free badges for all participants. Cake!</a:t>
            </a:r>
            <a:br>
              <a:rPr lang="en-US" sz="1200">
                <a:latin typeface="+mn-lt"/>
              </a:rPr>
            </a:br>
            <a:br>
              <a:rPr lang="en-US" sz="1200">
                <a:latin typeface="+mn-lt"/>
              </a:rPr>
            </a:br>
            <a:r>
              <a:rPr lang="en-US" sz="1200">
                <a:latin typeface="+mn-lt"/>
              </a:rPr>
              <a:t>ESC will also be holding two free online community webinars:</a:t>
            </a:r>
            <a:br>
              <a:rPr lang="en-US" sz="1200">
                <a:latin typeface="+mn-lt"/>
              </a:rPr>
            </a:br>
            <a:br>
              <a:rPr lang="en-US" sz="1200">
                <a:latin typeface="+mn-lt"/>
              </a:rPr>
            </a:br>
            <a:r>
              <a:rPr lang="en-US" sz="1200">
                <a:latin typeface="+mn-lt"/>
              </a:rPr>
              <a:t>&gt; SOLAR &amp; BATTERIES, Tuesday 7 July, 6.30pm. More info + register </a:t>
            </a:r>
            <a:r>
              <a:rPr lang="en-GB" sz="1200" u="sng">
                <a:solidFill>
                  <a:schemeClr val="tx1"/>
                </a:solidFill>
                <a:latin typeface="+mn-lt"/>
                <a:hlinkClick r:id="rId3">
                  <a:extLst>
                    <a:ext uri="{A12FA001-AC4F-418D-AE19-62706E023703}">
                      <ahyp:hlinkClr xmlns:ahyp="http://schemas.microsoft.com/office/drawing/2018/hyperlinkcolor" val="tx"/>
                    </a:ext>
                  </a:extLst>
                </a:hlinkClick>
              </a:rPr>
              <a:t>here</a:t>
            </a:r>
            <a:r>
              <a:rPr lang="en-GB" sz="1200">
                <a:solidFill>
                  <a:schemeClr val="tx1"/>
                </a:solidFill>
                <a:latin typeface="+mn-lt"/>
              </a:rPr>
              <a:t>.</a:t>
            </a:r>
            <a:br>
              <a:rPr lang="en-GB" sz="1200">
                <a:latin typeface="+mn-lt"/>
              </a:rPr>
            </a:br>
            <a:br>
              <a:rPr lang="en-US" sz="1200">
                <a:latin typeface="+mn-lt"/>
              </a:rPr>
            </a:br>
            <a:r>
              <a:rPr lang="en-US" sz="1200">
                <a:latin typeface="+mn-lt"/>
              </a:rPr>
              <a:t>&gt; HEAT PUMPS, Tuesday 14 July, 6.30pm. More info + register </a:t>
            </a:r>
            <a:r>
              <a:rPr lang="en-GB" sz="1200" u="sng">
                <a:solidFill>
                  <a:schemeClr val="tx1"/>
                </a:solidFill>
                <a:latin typeface="+mn-lt"/>
                <a:hlinkClick r:id="rId3">
                  <a:extLst>
                    <a:ext uri="{A12FA001-AC4F-418D-AE19-62706E023703}">
                      <ahyp:hlinkClr xmlns:ahyp="http://schemas.microsoft.com/office/drawing/2018/hyperlinkcolor" val="tx"/>
                    </a:ext>
                  </a:extLst>
                </a:hlinkClick>
              </a:rPr>
              <a:t>here</a:t>
            </a:r>
            <a:r>
              <a:rPr lang="en-GB" sz="1200">
                <a:solidFill>
                  <a:schemeClr val="tx1"/>
                </a:solidFill>
                <a:latin typeface="+mn-lt"/>
              </a:rPr>
              <a:t>.</a:t>
            </a:r>
            <a:br>
              <a:rPr lang="en-US" sz="1200">
                <a:solidFill>
                  <a:schemeClr val="tx1"/>
                </a:solidFill>
                <a:latin typeface="+mn-lt"/>
              </a:rPr>
            </a:br>
            <a:br>
              <a:rPr lang="en-US" sz="1200">
                <a:latin typeface="+mn-lt"/>
              </a:rPr>
            </a:br>
            <a:r>
              <a:rPr lang="en-US" sz="1200">
                <a:latin typeface="+mn-lt"/>
              </a:rPr>
              <a:t>Come and find out everything you need to know to start generating your own electricity and break free of expensive oil &amp; gas heating!</a:t>
            </a:r>
            <a:br>
              <a:rPr lang="en-US" sz="1200">
                <a:latin typeface="+mn-lt"/>
              </a:rPr>
            </a:br>
            <a:br>
              <a:rPr lang="en-US" sz="1200">
                <a:latin typeface="+mn-lt"/>
              </a:rPr>
            </a:br>
            <a:r>
              <a:rPr lang="en-US" sz="1200">
                <a:latin typeface="+mn-lt"/>
              </a:rPr>
              <a:t>And ESC will also be holding free energy advice and </a:t>
            </a:r>
            <a:r>
              <a:rPr lang="en-US" sz="1200" err="1">
                <a:latin typeface="+mn-lt"/>
              </a:rPr>
              <a:t>refrofit</a:t>
            </a:r>
            <a:r>
              <a:rPr lang="en-US" sz="1200">
                <a:latin typeface="+mn-lt"/>
              </a:rPr>
              <a:t> drop-ins in Ashburnham, Bexhill, Eastbourne, Etchingham and Hastings. See </a:t>
            </a:r>
            <a:r>
              <a:rPr lang="en-GB" sz="1200" u="sng">
                <a:solidFill>
                  <a:schemeClr val="tx1"/>
                </a:solidFill>
                <a:latin typeface="+mn-lt"/>
                <a:hlinkClick r:id="rId4">
                  <a:extLst>
                    <a:ext uri="{A12FA001-AC4F-418D-AE19-62706E023703}">
                      <ahyp:hlinkClr xmlns:ahyp="http://schemas.microsoft.com/office/drawing/2018/hyperlinkcolor" val="tx"/>
                    </a:ext>
                  </a:extLst>
                </a:hlinkClick>
              </a:rPr>
              <a:t>here</a:t>
            </a:r>
            <a:r>
              <a:rPr lang="en-US" sz="1200">
                <a:solidFill>
                  <a:schemeClr val="tx1"/>
                </a:solidFill>
                <a:latin typeface="+mn-lt"/>
              </a:rPr>
              <a:t> </a:t>
            </a:r>
            <a:r>
              <a:rPr lang="en-US" sz="1200">
                <a:latin typeface="+mn-lt"/>
              </a:rPr>
              <a:t>for full info.</a:t>
            </a:r>
            <a:br>
              <a:rPr lang="en-US" sz="1200">
                <a:latin typeface="+mn-lt"/>
              </a:rPr>
            </a:br>
            <a:br>
              <a:rPr lang="en-US" sz="1200">
                <a:latin typeface="+mn-lt"/>
              </a:rPr>
            </a:br>
            <a:r>
              <a:rPr lang="en-GB" sz="1200">
                <a:solidFill>
                  <a:srgbClr val="000000"/>
                </a:solidFill>
                <a:latin typeface="+mn-lt"/>
              </a:rPr>
              <a:t>#CommunityEnergy #SussexEnergy</a:t>
            </a:r>
            <a:br>
              <a:rPr lang="en-GB" sz="1200">
                <a:latin typeface="+mn-lt"/>
              </a:rPr>
            </a:br>
            <a:br>
              <a:rPr lang="en-US" sz="1200">
                <a:latin typeface="+mn-lt"/>
              </a:rPr>
            </a:br>
            <a:endParaRPr lang="en-GB" sz="1200">
              <a:latin typeface="+mn-lt"/>
            </a:endParaRPr>
          </a:p>
        </p:txBody>
      </p:sp>
      <p:pic>
        <p:nvPicPr>
          <p:cNvPr id="4" name="Picture 3">
            <a:extLst>
              <a:ext uri="{FF2B5EF4-FFF2-40B4-BE49-F238E27FC236}">
                <a16:creationId xmlns:a16="http://schemas.microsoft.com/office/drawing/2014/main" id="{81122072-091F-DBD5-47D5-67011D5868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4093" y="742889"/>
            <a:ext cx="2050778" cy="2428183"/>
          </a:xfrm>
          <a:prstGeom prst="rect">
            <a:avLst/>
          </a:prstGeom>
        </p:spPr>
      </p:pic>
      <p:sp>
        <p:nvSpPr>
          <p:cNvPr id="8" name="TextBox 7">
            <a:extLst>
              <a:ext uri="{FF2B5EF4-FFF2-40B4-BE49-F238E27FC236}">
                <a16:creationId xmlns:a16="http://schemas.microsoft.com/office/drawing/2014/main" id="{6E3B76ED-0B6F-666E-AA29-9E91F9B54595}"/>
              </a:ext>
            </a:extLst>
          </p:cNvPr>
          <p:cNvSpPr txBox="1"/>
          <p:nvPr/>
        </p:nvSpPr>
        <p:spPr>
          <a:xfrm>
            <a:off x="3502479" y="9127318"/>
            <a:ext cx="16148956" cy="523220"/>
          </a:xfrm>
          <a:prstGeom prst="rect">
            <a:avLst/>
          </a:prstGeom>
          <a:noFill/>
        </p:spPr>
        <p:txBody>
          <a:bodyPr wrap="square">
            <a:spAutoFit/>
          </a:bodyPr>
          <a:lstStyle/>
          <a:p>
            <a:br>
              <a:rPr lang="en-GB"/>
            </a:br>
            <a:endParaRPr lang="en-GB"/>
          </a:p>
        </p:txBody>
      </p:sp>
      <p:sp>
        <p:nvSpPr>
          <p:cNvPr id="10" name="TextBox 9">
            <a:extLst>
              <a:ext uri="{FF2B5EF4-FFF2-40B4-BE49-F238E27FC236}">
                <a16:creationId xmlns:a16="http://schemas.microsoft.com/office/drawing/2014/main" id="{751D8791-AE80-9669-D211-5EDB4ED77392}"/>
              </a:ext>
            </a:extLst>
          </p:cNvPr>
          <p:cNvSpPr txBox="1"/>
          <p:nvPr/>
        </p:nvSpPr>
        <p:spPr>
          <a:xfrm>
            <a:off x="6970042" y="3209849"/>
            <a:ext cx="1822969" cy="230832"/>
          </a:xfrm>
          <a:prstGeom prst="rect">
            <a:avLst/>
          </a:prstGeom>
          <a:noFill/>
        </p:spPr>
        <p:txBody>
          <a:bodyPr wrap="square">
            <a:spAutoFit/>
          </a:bodyPr>
          <a:lstStyle/>
          <a:p>
            <a:r>
              <a:rPr lang="en-GB" sz="900" i="1"/>
              <a:t>Graphic: solar character</a:t>
            </a:r>
          </a:p>
        </p:txBody>
      </p:sp>
      <p:sp>
        <p:nvSpPr>
          <p:cNvPr id="3" name="TextBox 2">
            <a:extLst>
              <a:ext uri="{FF2B5EF4-FFF2-40B4-BE49-F238E27FC236}">
                <a16:creationId xmlns:a16="http://schemas.microsoft.com/office/drawing/2014/main" id="{3189BC88-A949-B928-6D21-CCE0B888A532}"/>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Energise Sussex Coast.</a:t>
            </a:r>
          </a:p>
        </p:txBody>
      </p:sp>
    </p:spTree>
    <p:extLst>
      <p:ext uri="{BB962C8B-B14F-4D97-AF65-F5344CB8AC3E}">
        <p14:creationId xmlns:p14="http://schemas.microsoft.com/office/powerpoint/2010/main" val="73777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1D8E113-5454-AEC6-50E7-05457D1D77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9445" y="301306"/>
            <a:ext cx="2641411" cy="6882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9C6F2D-4AD0-50F0-46C3-BEEAB3AC2390}"/>
              </a:ext>
            </a:extLst>
          </p:cNvPr>
          <p:cNvSpPr txBox="1"/>
          <p:nvPr/>
        </p:nvSpPr>
        <p:spPr>
          <a:xfrm>
            <a:off x="191941" y="682804"/>
            <a:ext cx="5397986" cy="4131900"/>
          </a:xfrm>
          <a:prstGeom prst="rect">
            <a:avLst/>
          </a:prstGeom>
          <a:noFill/>
        </p:spPr>
        <p:txBody>
          <a:bodyPr wrap="square">
            <a:spAutoFit/>
          </a:bodyPr>
          <a:lstStyle/>
          <a:p>
            <a:pPr fontAlgn="t">
              <a:lnSpc>
                <a:spcPts val="1500"/>
              </a:lnSpc>
              <a:buNone/>
            </a:pPr>
            <a:r>
              <a:rPr lang="en-GB" sz="1200" b="1"/>
              <a:t>Forest Row Energy Co-op</a:t>
            </a:r>
            <a:endParaRPr lang="en-GB" sz="1200" b="1" i="0">
              <a:effectLst/>
              <a:latin typeface="+mn-lt"/>
            </a:endParaRPr>
          </a:p>
          <a:p>
            <a:pPr fontAlgn="t">
              <a:lnSpc>
                <a:spcPts val="1500"/>
              </a:lnSpc>
              <a:buNone/>
            </a:pPr>
            <a:r>
              <a:rPr lang="en-GB" sz="1200" b="0" i="0">
                <a:effectLst/>
                <a:latin typeface="+mn-lt"/>
              </a:rPr>
              <a:t>Forest Row Energy Co-op is a non-profit, community-owned organisation that helps local people take greater control of their energy use through renewable energy and energy efficiency projects. The co-op aims to build a more self-sufficient community, reduce environmental impact, and promote affordable, locally generated energy.</a:t>
            </a:r>
          </a:p>
          <a:p>
            <a:pPr fontAlgn="t">
              <a:lnSpc>
                <a:spcPts val="1500"/>
              </a:lnSpc>
              <a:buNone/>
            </a:pPr>
            <a:r>
              <a:rPr lang="en-GB" sz="1200" b="0" i="0">
                <a:effectLst/>
                <a:latin typeface="+mn-lt"/>
              </a:rPr>
              <a:t>👉 Find out more here</a:t>
            </a:r>
            <a:r>
              <a:rPr lang="en-GB" sz="1200" b="0" i="0">
                <a:solidFill>
                  <a:schemeClr val="tx1"/>
                </a:solidFill>
                <a:effectLst/>
                <a:latin typeface="+mn-lt"/>
              </a:rPr>
              <a:t>: </a:t>
            </a:r>
            <a:r>
              <a:rPr lang="en-GB" sz="1200">
                <a:solidFill>
                  <a:schemeClr val="tx1"/>
                </a:solidFill>
                <a:latin typeface="+mn-lt"/>
                <a:hlinkClick r:id="rId3">
                  <a:extLst>
                    <a:ext uri="{A12FA001-AC4F-418D-AE19-62706E023703}">
                      <ahyp:hlinkClr xmlns:ahyp="http://schemas.microsoft.com/office/drawing/2018/hyperlinkcolor" val="tx"/>
                    </a:ext>
                  </a:extLst>
                </a:hlinkClick>
              </a:rPr>
              <a:t>Home | Forest Row Energy</a:t>
            </a:r>
            <a:endParaRPr lang="en-GB" sz="1200">
              <a:solidFill>
                <a:schemeClr val="tx1"/>
              </a:solidFill>
              <a:latin typeface="+mn-lt"/>
            </a:endParaRPr>
          </a:p>
          <a:p>
            <a:pPr fontAlgn="t">
              <a:lnSpc>
                <a:spcPts val="1500"/>
              </a:lnSpc>
              <a:buNone/>
            </a:pPr>
            <a:endParaRPr lang="en-GB" sz="1200" b="0" i="0">
              <a:solidFill>
                <a:schemeClr val="tx1"/>
              </a:solidFill>
              <a:effectLst/>
              <a:latin typeface="+mn-lt"/>
            </a:endParaRPr>
          </a:p>
          <a:p>
            <a:pPr fontAlgn="t">
              <a:lnSpc>
                <a:spcPts val="1500"/>
              </a:lnSpc>
              <a:buNone/>
            </a:pPr>
            <a:r>
              <a:rPr lang="en-GB" sz="1200"/>
              <a:t>Alongside this, the co-op provides practical support such as:</a:t>
            </a:r>
          </a:p>
          <a:p>
            <a:pPr marL="171450" indent="-171450" fontAlgn="t">
              <a:lnSpc>
                <a:spcPts val="1500"/>
              </a:lnSpc>
              <a:buFont typeface="Arial" panose="020B0604020202020204" pitchFamily="34" charset="0"/>
              <a:buChar char="•"/>
            </a:pPr>
            <a:endParaRPr lang="en-GB" sz="1200"/>
          </a:p>
          <a:p>
            <a:pPr marL="171450" indent="-171450" fontAlgn="t">
              <a:lnSpc>
                <a:spcPts val="1500"/>
              </a:lnSpc>
              <a:buFont typeface="Arial" panose="020B0604020202020204" pitchFamily="34" charset="0"/>
              <a:buChar char="•"/>
            </a:pPr>
            <a:r>
              <a:rPr lang="en-GB" sz="1200"/>
              <a:t>Trusted supplier recommendations</a:t>
            </a:r>
          </a:p>
          <a:p>
            <a:pPr fontAlgn="t">
              <a:lnSpc>
                <a:spcPts val="1500"/>
              </a:lnSpc>
            </a:pPr>
            <a:r>
              <a:rPr lang="en-GB" sz="1200"/>
              <a:t>👉</a:t>
            </a:r>
            <a:r>
              <a:rPr lang="en-GB" sz="1200">
                <a:solidFill>
                  <a:schemeClr val="tx1"/>
                </a:solidFill>
                <a:hlinkClick r:id="rId4">
                  <a:extLst>
                    <a:ext uri="{A12FA001-AC4F-418D-AE19-62706E023703}">
                      <ahyp:hlinkClr xmlns:ahyp="http://schemas.microsoft.com/office/drawing/2018/hyperlinkcolor" val="tx"/>
                    </a:ext>
                  </a:extLst>
                </a:hlinkClick>
              </a:rPr>
              <a:t>https://www.forestrowenergy.com/local-suppliers</a:t>
            </a:r>
            <a:endParaRPr lang="en-GB" sz="1200"/>
          </a:p>
          <a:p>
            <a:pPr marL="171450" indent="-171450" fontAlgn="t">
              <a:lnSpc>
                <a:spcPts val="1500"/>
              </a:lnSpc>
              <a:buFont typeface="Arial" panose="020B0604020202020204" pitchFamily="34" charset="0"/>
              <a:buChar char="•"/>
            </a:pPr>
            <a:endParaRPr lang="en-GB" sz="1200"/>
          </a:p>
          <a:p>
            <a:pPr marL="171450" indent="-171450" fontAlgn="t">
              <a:lnSpc>
                <a:spcPts val="1500"/>
              </a:lnSpc>
              <a:buFont typeface="Arial" panose="020B0604020202020204" pitchFamily="34" charset="0"/>
              <a:buChar char="•"/>
            </a:pPr>
            <a:r>
              <a:rPr lang="en-GB" sz="1200"/>
              <a:t>Independent bill and quote reviews </a:t>
            </a:r>
          </a:p>
          <a:p>
            <a:pPr fontAlgn="t">
              <a:lnSpc>
                <a:spcPts val="1500"/>
              </a:lnSpc>
            </a:pPr>
            <a:r>
              <a:rPr lang="en-GB" sz="1200"/>
              <a:t>👉 </a:t>
            </a:r>
            <a:r>
              <a:rPr lang="en-GB" sz="1200">
                <a:solidFill>
                  <a:schemeClr val="tx1"/>
                </a:solidFill>
                <a:hlinkClick r:id="rId5">
                  <a:extLst>
                    <a:ext uri="{A12FA001-AC4F-418D-AE19-62706E023703}">
                      <ahyp:hlinkClr xmlns:ahyp="http://schemas.microsoft.com/office/drawing/2018/hyperlinkcolor" val="tx"/>
                    </a:ext>
                  </a:extLst>
                </a:hlinkClick>
              </a:rPr>
              <a:t>https://www.forestrowenergy.com/quotes-bills-review</a:t>
            </a:r>
            <a:endParaRPr lang="en-GB" sz="1200"/>
          </a:p>
          <a:p>
            <a:pPr fontAlgn="t">
              <a:lnSpc>
                <a:spcPts val="1500"/>
              </a:lnSpc>
            </a:pPr>
            <a:endParaRPr lang="en-GB" sz="1200"/>
          </a:p>
          <a:p>
            <a:pPr marL="171450" indent="-171450" fontAlgn="t">
              <a:lnSpc>
                <a:spcPts val="1500"/>
              </a:lnSpc>
              <a:buFont typeface="Arial" panose="020B0604020202020204" pitchFamily="34" charset="0"/>
              <a:buChar char="•"/>
            </a:pPr>
            <a:r>
              <a:rPr lang="en-GB" sz="1200"/>
              <a:t>Guidance on grants and funding opportunities</a:t>
            </a:r>
          </a:p>
          <a:p>
            <a:pPr fontAlgn="t">
              <a:lnSpc>
                <a:spcPts val="1500"/>
              </a:lnSpc>
            </a:pPr>
            <a:r>
              <a:rPr lang="en-GB" sz="1200"/>
              <a:t>👉 </a:t>
            </a:r>
            <a:r>
              <a:rPr lang="en-GB" sz="1200">
                <a:solidFill>
                  <a:schemeClr val="tx1"/>
                </a:solidFill>
                <a:hlinkClick r:id="rId6">
                  <a:extLst>
                    <a:ext uri="{A12FA001-AC4F-418D-AE19-62706E023703}">
                      <ahyp:hlinkClr xmlns:ahyp="http://schemas.microsoft.com/office/drawing/2018/hyperlinkcolor" val="tx"/>
                    </a:ext>
                  </a:extLst>
                </a:hlinkClick>
              </a:rPr>
              <a:t>https://www.forestrowenergy.com/grants</a:t>
            </a:r>
            <a:endParaRPr lang="en-GB" sz="1200">
              <a:solidFill>
                <a:schemeClr val="tx1"/>
              </a:solidFill>
            </a:endParaRPr>
          </a:p>
          <a:p>
            <a:pPr fontAlgn="t">
              <a:lnSpc>
                <a:spcPts val="1500"/>
              </a:lnSpc>
            </a:pPr>
            <a:endParaRPr lang="en-GB" sz="1200">
              <a:solidFill>
                <a:schemeClr val="tx1"/>
              </a:solidFill>
            </a:endParaRPr>
          </a:p>
          <a:p>
            <a:pPr fontAlgn="t">
              <a:lnSpc>
                <a:spcPts val="1500"/>
              </a:lnSpc>
            </a:pPr>
            <a:r>
              <a:rPr lang="en-GB" sz="1200"/>
              <a:t>#CommunityEnergy #SussexEnergy</a:t>
            </a:r>
          </a:p>
          <a:p>
            <a:pPr fontAlgn="t">
              <a:lnSpc>
                <a:spcPts val="1500"/>
              </a:lnSpc>
            </a:pPr>
            <a:endParaRPr lang="en-GB" sz="1200"/>
          </a:p>
        </p:txBody>
      </p:sp>
      <p:sp>
        <p:nvSpPr>
          <p:cNvPr id="5" name="TextBox 4">
            <a:extLst>
              <a:ext uri="{FF2B5EF4-FFF2-40B4-BE49-F238E27FC236}">
                <a16:creationId xmlns:a16="http://schemas.microsoft.com/office/drawing/2014/main" id="{89C3F0F2-EE4D-6807-B626-A966D18E3535}"/>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pic>
        <p:nvPicPr>
          <p:cNvPr id="8" name="Picture 7">
            <a:extLst>
              <a:ext uri="{FF2B5EF4-FFF2-40B4-BE49-F238E27FC236}">
                <a16:creationId xmlns:a16="http://schemas.microsoft.com/office/drawing/2014/main" id="{1461A483-F86B-8A48-F72E-2125AA59E212}"/>
              </a:ext>
            </a:extLst>
          </p:cNvPr>
          <p:cNvPicPr>
            <a:picLocks noChangeAspect="1"/>
          </p:cNvPicPr>
          <p:nvPr/>
        </p:nvPicPr>
        <p:blipFill>
          <a:blip r:embed="rId7"/>
          <a:stretch>
            <a:fillRect/>
          </a:stretch>
        </p:blipFill>
        <p:spPr>
          <a:xfrm>
            <a:off x="5993632" y="1090420"/>
            <a:ext cx="2493035" cy="3257943"/>
          </a:xfrm>
          <a:prstGeom prst="rect">
            <a:avLst/>
          </a:prstGeom>
        </p:spPr>
      </p:pic>
      <p:sp>
        <p:nvSpPr>
          <p:cNvPr id="3" name="TextBox 2">
            <a:extLst>
              <a:ext uri="{FF2B5EF4-FFF2-40B4-BE49-F238E27FC236}">
                <a16:creationId xmlns:a16="http://schemas.microsoft.com/office/drawing/2014/main" id="{98AA1CC0-FA88-2553-5A07-AD447ACFCFC4}"/>
              </a:ext>
            </a:extLst>
          </p:cNvPr>
          <p:cNvSpPr txBox="1"/>
          <p:nvPr/>
        </p:nvSpPr>
        <p:spPr>
          <a:xfrm>
            <a:off x="5993632" y="4379501"/>
            <a:ext cx="4756066" cy="230832"/>
          </a:xfrm>
          <a:prstGeom prst="rect">
            <a:avLst/>
          </a:prstGeom>
          <a:noFill/>
        </p:spPr>
        <p:txBody>
          <a:bodyPr wrap="square" lIns="91440" tIns="45720" rIns="91440" bIns="45720" anchor="t">
            <a:spAutoFit/>
          </a:bodyPr>
          <a:lstStyle/>
          <a:p>
            <a:r>
              <a:rPr lang="en-US" sz="900" i="1"/>
              <a:t>Members of the Forest Row Energy Co-op</a:t>
            </a:r>
            <a:endParaRPr lang="en-GB" sz="900" i="1"/>
          </a:p>
        </p:txBody>
      </p:sp>
      <p:sp>
        <p:nvSpPr>
          <p:cNvPr id="2" name="TextBox 1">
            <a:extLst>
              <a:ext uri="{FF2B5EF4-FFF2-40B4-BE49-F238E27FC236}">
                <a16:creationId xmlns:a16="http://schemas.microsoft.com/office/drawing/2014/main" id="{C71C91E1-6089-B6A5-CA0D-818F6EDEF6A6}"/>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Forest Row Energy Co-op.</a:t>
            </a:r>
          </a:p>
        </p:txBody>
      </p:sp>
      <p:sp>
        <p:nvSpPr>
          <p:cNvPr id="4" name="TextBox 3">
            <a:extLst>
              <a:ext uri="{FF2B5EF4-FFF2-40B4-BE49-F238E27FC236}">
                <a16:creationId xmlns:a16="http://schemas.microsoft.com/office/drawing/2014/main" id="{ACBB08EF-79F7-B1A1-67C7-2251B186149A}"/>
              </a:ext>
            </a:extLst>
          </p:cNvPr>
          <p:cNvSpPr txBox="1"/>
          <p:nvPr/>
        </p:nvSpPr>
        <p:spPr>
          <a:xfrm>
            <a:off x="6402214" y="813451"/>
            <a:ext cx="2919220" cy="230832"/>
          </a:xfrm>
          <a:prstGeom prst="rect">
            <a:avLst/>
          </a:prstGeom>
          <a:noFill/>
        </p:spPr>
        <p:txBody>
          <a:bodyPr wrap="square">
            <a:spAutoFit/>
          </a:bodyPr>
          <a:lstStyle/>
          <a:p>
            <a:r>
              <a:rPr lang="en-US" sz="900" i="1"/>
              <a:t>Forest Row Energy logo</a:t>
            </a:r>
            <a:endParaRPr lang="en-GB" sz="900" i="1"/>
          </a:p>
        </p:txBody>
      </p:sp>
    </p:spTree>
    <p:extLst>
      <p:ext uri="{BB962C8B-B14F-4D97-AF65-F5344CB8AC3E}">
        <p14:creationId xmlns:p14="http://schemas.microsoft.com/office/powerpoint/2010/main" val="63681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C9E-0428-1E16-896C-1D58E5A3F213}"/>
              </a:ext>
            </a:extLst>
          </p:cNvPr>
          <p:cNvSpPr>
            <a:spLocks noGrp="1"/>
          </p:cNvSpPr>
          <p:nvPr>
            <p:ph type="title"/>
          </p:nvPr>
        </p:nvSpPr>
        <p:spPr>
          <a:xfrm>
            <a:off x="152318" y="576469"/>
            <a:ext cx="5284385" cy="3765697"/>
          </a:xfrm>
        </p:spPr>
        <p:txBody>
          <a:bodyPr>
            <a:normAutofit fontScale="90000"/>
          </a:bodyPr>
          <a:lstStyle/>
          <a:p>
            <a:r>
              <a:rPr lang="en-US" sz="1300" b="1"/>
              <a:t>Local Initiative: Community Drop-in at Forest Row Community Centre</a:t>
            </a:r>
            <a:br>
              <a:rPr lang="en-US" sz="1300"/>
            </a:br>
            <a:r>
              <a:rPr lang="en-US" sz="1300"/>
              <a:t>Forest Row Energy Co-op runs a monthly drop-in session at Forest Row Community Centre, held alongside the Repair Cafe to reach residents who share a practical, resourceful approach to sustainability.</a:t>
            </a:r>
            <a:br>
              <a:rPr lang="en-US" sz="1300"/>
            </a:br>
            <a:br>
              <a:rPr lang="en-US" sz="1300"/>
            </a:br>
            <a:r>
              <a:rPr lang="en-US" sz="1300"/>
              <a:t>The sessions offer:</a:t>
            </a:r>
            <a:br>
              <a:rPr lang="en-US" sz="1300"/>
            </a:br>
            <a:r>
              <a:rPr lang="en-US" sz="1300"/>
              <a:t>🆓Free, face-to-face energy bill and quote reviews.</a:t>
            </a:r>
            <a:br>
              <a:rPr lang="en-US" sz="1300"/>
            </a:br>
            <a:r>
              <a:rPr lang="en-US" sz="1300"/>
              <a:t>❓Answers to questions about heat pumps, solar, grants and energy efficiency.</a:t>
            </a:r>
            <a:br>
              <a:rPr lang="en-US" sz="1300"/>
            </a:br>
            <a:r>
              <a:rPr lang="en-US" sz="1300"/>
              <a:t>🤝A trusted, impartial voice in a familiar community setting.</a:t>
            </a:r>
            <a:br>
              <a:rPr lang="en-US" sz="1300"/>
            </a:br>
            <a:br>
              <a:rPr lang="en-US" sz="1300"/>
            </a:br>
            <a:r>
              <a:rPr lang="en-US" sz="1300"/>
              <a:t>By co-locating with the Repair Cafe, the co-op connects with residents who may not seek out energy advice online - including older residents, those on fixed incomes, and households in fuel poverty.</a:t>
            </a:r>
            <a:br>
              <a:rPr lang="en-US" sz="1300"/>
            </a:br>
            <a:br>
              <a:rPr lang="en-US" sz="1300"/>
            </a:br>
            <a:r>
              <a:rPr lang="en-US" sz="1300"/>
              <a:t>Forest Row Energy Co-op also publishes a free weekly newsletter covering local energy news, tips, funding opportunities and project updates. </a:t>
            </a:r>
            <a:br>
              <a:rPr lang="en-US" sz="1300"/>
            </a:br>
            <a:br>
              <a:rPr lang="en-US" sz="1300"/>
            </a:br>
            <a:r>
              <a:rPr lang="en-US" sz="1300"/>
              <a:t>📬Subscribe at: </a:t>
            </a:r>
            <a:r>
              <a:rPr lang="en-GB" sz="1300">
                <a:solidFill>
                  <a:schemeClr val="tx1"/>
                </a:solidFill>
                <a:hlinkClick r:id="rId2">
                  <a:extLst>
                    <a:ext uri="{A12FA001-AC4F-418D-AE19-62706E023703}">
                      <ahyp:hlinkClr xmlns:ahyp="http://schemas.microsoft.com/office/drawing/2018/hyperlinkcolor" val="tx"/>
                    </a:ext>
                  </a:extLst>
                </a:hlinkClick>
              </a:rPr>
              <a:t>Forest Row Energy</a:t>
            </a:r>
            <a:br>
              <a:rPr lang="en-US" sz="1200"/>
            </a:br>
            <a:endParaRPr lang="en-GB" sz="1200"/>
          </a:p>
        </p:txBody>
      </p:sp>
      <p:pic>
        <p:nvPicPr>
          <p:cNvPr id="1026" name="Picture 2" descr="Repair Cafe Forest Row | Forest Row">
            <a:extLst>
              <a:ext uri="{FF2B5EF4-FFF2-40B4-BE49-F238E27FC236}">
                <a16:creationId xmlns:a16="http://schemas.microsoft.com/office/drawing/2014/main" id="{141ACE17-8497-1F03-C9AB-CFA1AC5A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435" y="805295"/>
            <a:ext cx="2041813" cy="2041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F48760-649B-B21B-4301-87C391D53AF0}"/>
              </a:ext>
            </a:extLst>
          </p:cNvPr>
          <p:cNvSpPr txBox="1"/>
          <p:nvPr/>
        </p:nvSpPr>
        <p:spPr>
          <a:xfrm>
            <a:off x="6374505" y="2847108"/>
            <a:ext cx="2919220" cy="230832"/>
          </a:xfrm>
          <a:prstGeom prst="rect">
            <a:avLst/>
          </a:prstGeom>
          <a:noFill/>
        </p:spPr>
        <p:txBody>
          <a:bodyPr wrap="square">
            <a:spAutoFit/>
          </a:bodyPr>
          <a:lstStyle/>
          <a:p>
            <a:r>
              <a:rPr lang="en-US" sz="900" i="1"/>
              <a:t>Forest Row Repair Café logo</a:t>
            </a:r>
            <a:endParaRPr lang="en-GB" sz="900" i="1"/>
          </a:p>
        </p:txBody>
      </p:sp>
    </p:spTree>
    <p:extLst>
      <p:ext uri="{BB962C8B-B14F-4D97-AF65-F5344CB8AC3E}">
        <p14:creationId xmlns:p14="http://schemas.microsoft.com/office/powerpoint/2010/main" val="2904308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BE63EB-B7B4-ED21-883C-1D5B4ED7123E}"/>
              </a:ext>
            </a:extLst>
          </p:cNvPr>
          <p:cNvSpPr txBox="1"/>
          <p:nvPr/>
        </p:nvSpPr>
        <p:spPr>
          <a:xfrm>
            <a:off x="109057" y="738706"/>
            <a:ext cx="4091236" cy="3939540"/>
          </a:xfrm>
          <a:prstGeom prst="rect">
            <a:avLst/>
          </a:prstGeom>
          <a:noFill/>
        </p:spPr>
        <p:txBody>
          <a:bodyPr wrap="square">
            <a:spAutoFit/>
          </a:bodyPr>
          <a:lstStyle/>
          <a:p>
            <a:pPr fontAlgn="t">
              <a:lnSpc>
                <a:spcPts val="1500"/>
              </a:lnSpc>
              <a:buNone/>
            </a:pPr>
            <a:r>
              <a:rPr lang="en-GB" sz="1200" b="1" i="0">
                <a:effectLst/>
                <a:latin typeface="+mn-lt"/>
              </a:rPr>
              <a:t>Local Resource: Audited Suppliers List</a:t>
            </a:r>
          </a:p>
          <a:p>
            <a:pPr fontAlgn="t">
              <a:lnSpc>
                <a:spcPts val="1500"/>
              </a:lnSpc>
              <a:buNone/>
            </a:pPr>
            <a:r>
              <a:rPr lang="en-GB" sz="1200" i="0">
                <a:effectLst/>
                <a:latin typeface="+mn-lt"/>
              </a:rPr>
              <a:t>Forest Row Energy created an Audited Suppliers List to help residents find trusted local renewable energy installers with confidence.</a:t>
            </a:r>
          </a:p>
          <a:p>
            <a:pPr fontAlgn="t">
              <a:lnSpc>
                <a:spcPts val="1500"/>
              </a:lnSpc>
              <a:buNone/>
            </a:pPr>
            <a:endParaRPr lang="en-GB" sz="1200" i="0">
              <a:effectLst/>
              <a:latin typeface="+mn-lt"/>
            </a:endParaRPr>
          </a:p>
          <a:p>
            <a:pPr fontAlgn="t">
              <a:lnSpc>
                <a:spcPts val="1500"/>
              </a:lnSpc>
              <a:buNone/>
            </a:pPr>
            <a:r>
              <a:rPr lang="en-GB" sz="1200" i="0">
                <a:effectLst/>
                <a:latin typeface="+mn-lt"/>
              </a:rPr>
              <a:t>The resource:</a:t>
            </a:r>
          </a:p>
          <a:p>
            <a:pPr fontAlgn="t">
              <a:lnSpc>
                <a:spcPts val="1500"/>
              </a:lnSpc>
              <a:buNone/>
            </a:pPr>
            <a:r>
              <a:rPr lang="en-GB" sz="1200">
                <a:latin typeface="+mn-lt"/>
              </a:rPr>
              <a:t>🔎 Provides a directory of vetted local suppliers for solar panels, heat pumps, battery storage, and more. </a:t>
            </a:r>
          </a:p>
          <a:p>
            <a:pPr fontAlgn="t">
              <a:lnSpc>
                <a:spcPts val="1500"/>
              </a:lnSpc>
              <a:buNone/>
            </a:pPr>
            <a:r>
              <a:rPr lang="en-GB" sz="1200">
                <a:latin typeface="+mn-lt"/>
              </a:rPr>
              <a:t>✅ Reviews installers’ certifications, accreditations, and public customer feedback.</a:t>
            </a:r>
          </a:p>
          <a:p>
            <a:pPr fontAlgn="t">
              <a:lnSpc>
                <a:spcPts val="1500"/>
              </a:lnSpc>
              <a:buNone/>
            </a:pPr>
            <a:r>
              <a:rPr lang="en-GB" sz="1200">
                <a:latin typeface="+mn-lt"/>
              </a:rPr>
              <a:t>💬 Explains technical information in plain English. </a:t>
            </a:r>
          </a:p>
          <a:p>
            <a:pPr fontAlgn="t">
              <a:lnSpc>
                <a:spcPts val="1500"/>
              </a:lnSpc>
              <a:buNone/>
            </a:pPr>
            <a:r>
              <a:rPr lang="en-GB" sz="1200">
                <a:latin typeface="+mn-lt"/>
              </a:rPr>
              <a:t>🧭 Helps residents make informed decisions without feeling overwhelmed.</a:t>
            </a:r>
          </a:p>
          <a:p>
            <a:pPr fontAlgn="t">
              <a:lnSpc>
                <a:spcPts val="1500"/>
              </a:lnSpc>
              <a:buNone/>
            </a:pPr>
            <a:endParaRPr lang="en-GB" sz="1200" i="0">
              <a:effectLst/>
              <a:latin typeface="+mn-lt"/>
            </a:endParaRPr>
          </a:p>
          <a:p>
            <a:pPr fontAlgn="t">
              <a:lnSpc>
                <a:spcPts val="1500"/>
              </a:lnSpc>
              <a:buNone/>
            </a:pPr>
            <a:r>
              <a:rPr lang="en-GB" sz="1200" i="0">
                <a:effectLst/>
                <a:latin typeface="+mn-lt"/>
              </a:rPr>
              <a:t>👉 Find a vetted supplier:</a:t>
            </a:r>
          </a:p>
          <a:p>
            <a:pPr fontAlgn="t">
              <a:lnSpc>
                <a:spcPts val="1500"/>
              </a:lnSpc>
              <a:buNone/>
            </a:pPr>
            <a:r>
              <a:rPr lang="en-GB" sz="1200">
                <a:solidFill>
                  <a:schemeClr val="tx1"/>
                </a:solidFill>
                <a:latin typeface="+mn-lt"/>
                <a:hlinkClick r:id="rId2">
                  <a:extLst>
                    <a:ext uri="{A12FA001-AC4F-418D-AE19-62706E023703}">
                      <ahyp:hlinkClr xmlns:ahyp="http://schemas.microsoft.com/office/drawing/2018/hyperlinkcolor" val="tx"/>
                    </a:ext>
                  </a:extLst>
                </a:hlinkClick>
              </a:rPr>
              <a:t>https://www.forestrowenergy.com/local-suppliers</a:t>
            </a:r>
            <a:endParaRPr lang="en-GB" sz="1200">
              <a:solidFill>
                <a:schemeClr val="tx1"/>
              </a:solidFill>
              <a:latin typeface="+mn-lt"/>
            </a:endParaRPr>
          </a:p>
          <a:p>
            <a:pPr fontAlgn="t">
              <a:lnSpc>
                <a:spcPts val="1500"/>
              </a:lnSpc>
              <a:buNone/>
            </a:pPr>
            <a:endParaRPr lang="en-GB" sz="1200" b="0" i="0">
              <a:solidFill>
                <a:schemeClr val="tx1"/>
              </a:solidFill>
              <a:effectLst/>
              <a:latin typeface="+mn-lt"/>
            </a:endParaRPr>
          </a:p>
          <a:p>
            <a:pPr fontAlgn="t">
              <a:lnSpc>
                <a:spcPts val="1500"/>
              </a:lnSpc>
              <a:buNone/>
            </a:pPr>
            <a:r>
              <a:rPr lang="en-GB" sz="1200" b="0" i="0">
                <a:effectLst/>
                <a:latin typeface="+mn-lt"/>
              </a:rPr>
              <a:t>#CommunityEnergy #SussexEnergy</a:t>
            </a:r>
          </a:p>
          <a:p>
            <a:pPr fontAlgn="t">
              <a:lnSpc>
                <a:spcPts val="1500"/>
              </a:lnSpc>
              <a:buNone/>
            </a:pPr>
            <a:br>
              <a:rPr lang="en-GB" sz="1200" b="0" i="0">
                <a:effectLst/>
                <a:latin typeface="+mn-lt"/>
              </a:rPr>
            </a:br>
            <a:endParaRPr lang="en-GB" sz="1200" b="0" i="0">
              <a:effectLst/>
              <a:latin typeface="+mn-lt"/>
            </a:endParaRPr>
          </a:p>
        </p:txBody>
      </p:sp>
      <p:pic>
        <p:nvPicPr>
          <p:cNvPr id="2049" name="Picture 1">
            <a:extLst>
              <a:ext uri="{FF2B5EF4-FFF2-40B4-BE49-F238E27FC236}">
                <a16:creationId xmlns:a16="http://schemas.microsoft.com/office/drawing/2014/main" id="{92E548AB-7160-87FF-854F-3905CF9150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00293" y="1221023"/>
            <a:ext cx="4728244" cy="198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D8E2503-C272-35E6-81AD-C8DE556B51C8}"/>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4" name="TextBox 3">
            <a:extLst>
              <a:ext uri="{FF2B5EF4-FFF2-40B4-BE49-F238E27FC236}">
                <a16:creationId xmlns:a16="http://schemas.microsoft.com/office/drawing/2014/main" id="{9DBE4944-1F00-89F7-6DC5-417B98779E75}"/>
              </a:ext>
            </a:extLst>
          </p:cNvPr>
          <p:cNvSpPr txBox="1"/>
          <p:nvPr/>
        </p:nvSpPr>
        <p:spPr>
          <a:xfrm>
            <a:off x="4200293" y="3203724"/>
            <a:ext cx="4728244" cy="230832"/>
          </a:xfrm>
          <a:prstGeom prst="rect">
            <a:avLst/>
          </a:prstGeom>
          <a:noFill/>
        </p:spPr>
        <p:txBody>
          <a:bodyPr wrap="square">
            <a:spAutoFit/>
          </a:bodyPr>
          <a:lstStyle/>
          <a:p>
            <a:r>
              <a:rPr lang="en-GB" sz="900" i="1">
                <a:latin typeface="+mn-lt"/>
              </a:rPr>
              <a:t>Forest Row Energy’s Audited Suppliers List webpage.</a:t>
            </a:r>
          </a:p>
        </p:txBody>
      </p:sp>
      <p:sp>
        <p:nvSpPr>
          <p:cNvPr id="2" name="TextBox 1">
            <a:extLst>
              <a:ext uri="{FF2B5EF4-FFF2-40B4-BE49-F238E27FC236}">
                <a16:creationId xmlns:a16="http://schemas.microsoft.com/office/drawing/2014/main" id="{787FA8B5-BDDB-A5E6-7212-5F36BD60A74B}"/>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Forest Row Energy Co-op.</a:t>
            </a:r>
          </a:p>
        </p:txBody>
      </p:sp>
    </p:spTree>
    <p:extLst>
      <p:ext uri="{BB962C8B-B14F-4D97-AF65-F5344CB8AC3E}">
        <p14:creationId xmlns:p14="http://schemas.microsoft.com/office/powerpoint/2010/main" val="412550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02AE54-6061-9733-0646-6878938ACA13}"/>
              </a:ext>
            </a:extLst>
          </p:cNvPr>
          <p:cNvSpPr txBox="1"/>
          <p:nvPr/>
        </p:nvSpPr>
        <p:spPr>
          <a:xfrm>
            <a:off x="99847" y="741483"/>
            <a:ext cx="5312980" cy="3624069"/>
          </a:xfrm>
          <a:prstGeom prst="rect">
            <a:avLst/>
          </a:prstGeom>
          <a:noFill/>
        </p:spPr>
        <p:txBody>
          <a:bodyPr wrap="square">
            <a:spAutoFit/>
          </a:bodyPr>
          <a:lstStyle/>
          <a:p>
            <a:pPr fontAlgn="t">
              <a:lnSpc>
                <a:spcPts val="1500"/>
              </a:lnSpc>
              <a:buNone/>
            </a:pPr>
            <a:r>
              <a:rPr lang="en-GB" sz="1200" b="1" i="0">
                <a:effectLst/>
                <a:latin typeface="+mn-lt"/>
              </a:rPr>
              <a:t>Local Resource: Bill &amp; Quote Review Service</a:t>
            </a:r>
          </a:p>
          <a:p>
            <a:pPr fontAlgn="t">
              <a:lnSpc>
                <a:spcPts val="1500"/>
              </a:lnSpc>
              <a:buNone/>
            </a:pPr>
            <a:r>
              <a:rPr lang="en-GB" sz="1200" i="0">
                <a:effectLst/>
                <a:latin typeface="+mn-lt"/>
              </a:rPr>
              <a:t>Forest Row Energy offers an independent Bill &amp; Quote Review Service to help residents understand energy costs and installation proposals before committing.</a:t>
            </a:r>
          </a:p>
          <a:p>
            <a:pPr fontAlgn="t">
              <a:lnSpc>
                <a:spcPts val="1500"/>
              </a:lnSpc>
              <a:buNone/>
            </a:pPr>
            <a:endParaRPr lang="en-GB" sz="1200" i="0">
              <a:effectLst/>
              <a:latin typeface="+mn-lt"/>
            </a:endParaRPr>
          </a:p>
          <a:p>
            <a:pPr fontAlgn="t">
              <a:lnSpc>
                <a:spcPts val="1500"/>
              </a:lnSpc>
              <a:buNone/>
            </a:pPr>
            <a:r>
              <a:rPr lang="en-GB" sz="1200" i="0">
                <a:effectLst/>
                <a:latin typeface="+mn-lt"/>
              </a:rPr>
              <a:t>The service:</a:t>
            </a:r>
          </a:p>
          <a:p>
            <a:pPr fontAlgn="t">
              <a:lnSpc>
                <a:spcPts val="1500"/>
              </a:lnSpc>
            </a:pPr>
            <a:r>
              <a:rPr lang="en-GB" sz="1200">
                <a:latin typeface="Segoe UI" panose="020B0502040204020203" pitchFamily="34" charset="0"/>
              </a:rPr>
              <a:t>🛡️ </a:t>
            </a:r>
            <a:r>
              <a:rPr lang="en-GB" sz="1200"/>
              <a:t>Provides independent, impartial feedback.</a:t>
            </a:r>
            <a:endParaRPr lang="en-GB" sz="1200" b="1">
              <a:latin typeface="Segoe UI" panose="020B0502040204020203" pitchFamily="34" charset="0"/>
            </a:endParaRPr>
          </a:p>
          <a:p>
            <a:pPr fontAlgn="t">
              <a:lnSpc>
                <a:spcPts val="1500"/>
              </a:lnSpc>
              <a:buNone/>
            </a:pPr>
            <a:r>
              <a:rPr lang="en-GB" sz="1200">
                <a:latin typeface="Segoe UI" panose="020B0502040204020203" pitchFamily="34" charset="0"/>
              </a:rPr>
              <a:t>💷 </a:t>
            </a:r>
            <a:r>
              <a:rPr lang="en-GB" sz="1200"/>
              <a:t>Helps residents check whether they are receiving a fair deal.</a:t>
            </a:r>
            <a:endParaRPr lang="en-GB" sz="1200">
              <a:latin typeface="Segoe UI" panose="020B0502040204020203" pitchFamily="34" charset="0"/>
            </a:endParaRPr>
          </a:p>
          <a:p>
            <a:pPr fontAlgn="t">
              <a:lnSpc>
                <a:spcPts val="1500"/>
              </a:lnSpc>
              <a:buNone/>
            </a:pPr>
            <a:r>
              <a:rPr lang="en-GB" sz="1200">
                <a:latin typeface="Segoe UI" panose="020B0502040204020203" pitchFamily="34" charset="0"/>
              </a:rPr>
              <a:t>🎓</a:t>
            </a:r>
            <a:r>
              <a:rPr lang="en-GB" sz="1200" i="0">
                <a:effectLst/>
                <a:latin typeface="+mn-lt"/>
              </a:rPr>
              <a:t>Supports more informed decisions on energy improvements and renewable technologies.</a:t>
            </a:r>
          </a:p>
          <a:p>
            <a:pPr fontAlgn="t">
              <a:lnSpc>
                <a:spcPts val="1500"/>
              </a:lnSpc>
              <a:buFont typeface="Arial" panose="020B0604020202020204" pitchFamily="34" charset="0"/>
              <a:buChar char="•"/>
            </a:pPr>
            <a:endParaRPr lang="en-GB" sz="1200" i="0">
              <a:effectLst/>
              <a:latin typeface="+mn-lt"/>
            </a:endParaRPr>
          </a:p>
          <a:p>
            <a:pPr fontAlgn="t">
              <a:lnSpc>
                <a:spcPts val="1500"/>
              </a:lnSpc>
              <a:buNone/>
            </a:pPr>
            <a:r>
              <a:rPr lang="en-GB" sz="1200" i="0">
                <a:effectLst/>
                <a:latin typeface="+mn-lt"/>
              </a:rPr>
              <a:t>This service helps build confidence and trust, ensuring residents can navigate energy choices with expert support.</a:t>
            </a:r>
          </a:p>
          <a:p>
            <a:pPr fontAlgn="t">
              <a:lnSpc>
                <a:spcPts val="1500"/>
              </a:lnSpc>
              <a:buNone/>
            </a:pPr>
            <a:endParaRPr lang="en-GB" sz="1200" i="0">
              <a:effectLst/>
              <a:latin typeface="+mn-lt"/>
            </a:endParaRPr>
          </a:p>
          <a:p>
            <a:pPr fontAlgn="t">
              <a:lnSpc>
                <a:spcPts val="1500"/>
              </a:lnSpc>
              <a:buNone/>
            </a:pPr>
            <a:r>
              <a:rPr lang="en-GB" sz="1200" i="0">
                <a:effectLst/>
                <a:latin typeface="+mn-lt"/>
              </a:rPr>
              <a:t>👉 Learn more:</a:t>
            </a:r>
            <a:r>
              <a:rPr lang="en-GB">
                <a:solidFill>
                  <a:srgbClr val="0097A7"/>
                </a:solidFill>
                <a:latin typeface="Segoe UI" panose="020B0502040204020203" pitchFamily="34" charset="0"/>
                <a:hlinkClick r:id="rId2">
                  <a:extLst>
                    <a:ext uri="{A12FA001-AC4F-418D-AE19-62706E023703}">
                      <ahyp:hlinkClr xmlns:ahyp="http://schemas.microsoft.com/office/drawing/2018/hyperlinkcolor" val="tx"/>
                    </a:ext>
                  </a:extLst>
                </a:hlinkClick>
              </a:rPr>
              <a:t> </a:t>
            </a:r>
            <a:r>
              <a:rPr lang="en-GB" sz="1200">
                <a:solidFill>
                  <a:schemeClr val="tx1"/>
                </a:solidFill>
                <a:latin typeface="+mn-lt"/>
                <a:hlinkClick r:id="rId2">
                  <a:extLst>
                    <a:ext uri="{A12FA001-AC4F-418D-AE19-62706E023703}">
                      <ahyp:hlinkClr xmlns:ahyp="http://schemas.microsoft.com/office/drawing/2018/hyperlinkcolor" val="tx"/>
                    </a:ext>
                  </a:extLst>
                </a:hlinkClick>
              </a:rPr>
              <a:t>https://www.forestrowenergy.com/quotes-bills-review</a:t>
            </a:r>
            <a:endParaRPr lang="en-GB" sz="1200">
              <a:solidFill>
                <a:schemeClr val="tx1"/>
              </a:solidFill>
              <a:latin typeface="+mn-lt"/>
            </a:endParaRPr>
          </a:p>
          <a:p>
            <a:pPr fontAlgn="t">
              <a:lnSpc>
                <a:spcPts val="1500"/>
              </a:lnSpc>
              <a:buNone/>
            </a:pPr>
            <a:endParaRPr lang="en-GB" sz="1200" b="0" i="0">
              <a:solidFill>
                <a:schemeClr val="tx1"/>
              </a:solidFill>
              <a:effectLst/>
              <a:latin typeface="+mn-lt"/>
            </a:endParaRPr>
          </a:p>
          <a:p>
            <a:pPr fontAlgn="t">
              <a:lnSpc>
                <a:spcPts val="1500"/>
              </a:lnSpc>
            </a:pPr>
            <a:r>
              <a:rPr lang="en-GB" sz="1200"/>
              <a:t>#CommunityEnergy #SussexEnergy</a:t>
            </a:r>
          </a:p>
          <a:p>
            <a:pPr fontAlgn="t">
              <a:lnSpc>
                <a:spcPts val="1500"/>
              </a:lnSpc>
              <a:buNone/>
            </a:pPr>
            <a:endParaRPr lang="en-GB" sz="1200" b="0" i="0">
              <a:solidFill>
                <a:schemeClr val="tx1"/>
              </a:solidFill>
              <a:effectLst/>
              <a:latin typeface="+mn-lt"/>
            </a:endParaRPr>
          </a:p>
        </p:txBody>
      </p:sp>
      <p:pic>
        <p:nvPicPr>
          <p:cNvPr id="3074" name="Picture 2">
            <a:extLst>
              <a:ext uri="{FF2B5EF4-FFF2-40B4-BE49-F238E27FC236}">
                <a16:creationId xmlns:a16="http://schemas.microsoft.com/office/drawing/2014/main" id="{C544DA71-2B93-ED8C-C4AD-35F1E9C147D7}"/>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6600"/>
                    </a14:imgEffect>
                  </a14:imgLayer>
                </a14:imgProps>
              </a:ext>
              <a:ext uri="{28A0092B-C50C-407E-A947-70E740481C1C}">
                <a14:useLocalDpi xmlns:a14="http://schemas.microsoft.com/office/drawing/2010/main"/>
              </a:ext>
            </a:extLst>
          </a:blip>
          <a:srcRect/>
          <a:stretch>
            <a:fillRect/>
          </a:stretch>
        </p:blipFill>
        <p:spPr bwMode="auto">
          <a:xfrm>
            <a:off x="5818114" y="807190"/>
            <a:ext cx="2635929" cy="2917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064E48-8CDD-7204-E50A-8C18DC359A34}"/>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3" name="TextBox 2">
            <a:extLst>
              <a:ext uri="{FF2B5EF4-FFF2-40B4-BE49-F238E27FC236}">
                <a16:creationId xmlns:a16="http://schemas.microsoft.com/office/drawing/2014/main" id="{8B2DFA3A-3128-ADB3-DC0D-248CF451C7B9}"/>
              </a:ext>
            </a:extLst>
          </p:cNvPr>
          <p:cNvSpPr txBox="1"/>
          <p:nvPr/>
        </p:nvSpPr>
        <p:spPr>
          <a:xfrm>
            <a:off x="5744060" y="3724992"/>
            <a:ext cx="2787757" cy="230832"/>
          </a:xfrm>
          <a:prstGeom prst="rect">
            <a:avLst/>
          </a:prstGeom>
          <a:noFill/>
        </p:spPr>
        <p:txBody>
          <a:bodyPr wrap="square">
            <a:spAutoFit/>
          </a:bodyPr>
          <a:lstStyle/>
          <a:p>
            <a:r>
              <a:rPr lang="en-US" sz="900" i="1"/>
              <a:t>Illustration of a solar panel installation quote</a:t>
            </a:r>
            <a:endParaRPr lang="en-GB" sz="900" i="1"/>
          </a:p>
        </p:txBody>
      </p:sp>
      <p:sp>
        <p:nvSpPr>
          <p:cNvPr id="2" name="TextBox 1">
            <a:extLst>
              <a:ext uri="{FF2B5EF4-FFF2-40B4-BE49-F238E27FC236}">
                <a16:creationId xmlns:a16="http://schemas.microsoft.com/office/drawing/2014/main" id="{E8E4D1AD-85B3-0057-C222-13EBD585106F}"/>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Forest Row Energy Co-op.</a:t>
            </a:r>
          </a:p>
        </p:txBody>
      </p:sp>
    </p:spTree>
    <p:extLst>
      <p:ext uri="{BB962C8B-B14F-4D97-AF65-F5344CB8AC3E}">
        <p14:creationId xmlns:p14="http://schemas.microsoft.com/office/powerpoint/2010/main" val="274254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92B411-672C-69EB-F3C7-31B224822BC0}"/>
              </a:ext>
            </a:extLst>
          </p:cNvPr>
          <p:cNvSpPr txBox="1"/>
          <p:nvPr/>
        </p:nvSpPr>
        <p:spPr>
          <a:xfrm>
            <a:off x="149629" y="722310"/>
            <a:ext cx="3556097" cy="3624069"/>
          </a:xfrm>
          <a:prstGeom prst="rect">
            <a:avLst/>
          </a:prstGeom>
          <a:noFill/>
        </p:spPr>
        <p:txBody>
          <a:bodyPr wrap="square">
            <a:spAutoFit/>
          </a:bodyPr>
          <a:lstStyle/>
          <a:p>
            <a:pPr fontAlgn="t">
              <a:lnSpc>
                <a:spcPts val="1500"/>
              </a:lnSpc>
              <a:buNone/>
            </a:pPr>
            <a:r>
              <a:rPr lang="en-GB" sz="1200" b="1" i="0">
                <a:effectLst/>
                <a:latin typeface="+mn-lt"/>
              </a:rPr>
              <a:t>Local Resource: Grant Finder</a:t>
            </a:r>
          </a:p>
          <a:p>
            <a:pPr fontAlgn="t">
              <a:lnSpc>
                <a:spcPts val="1500"/>
              </a:lnSpc>
              <a:buNone/>
            </a:pPr>
            <a:r>
              <a:rPr lang="en-GB" sz="1200" i="0">
                <a:effectLst/>
                <a:latin typeface="+mn-lt"/>
              </a:rPr>
              <a:t>Forest Row Energy developed a Grant Finder tool to help residents identify funding opportunities for home energy improvements.</a:t>
            </a:r>
          </a:p>
          <a:p>
            <a:pPr fontAlgn="t">
              <a:lnSpc>
                <a:spcPts val="1500"/>
              </a:lnSpc>
              <a:buNone/>
            </a:pPr>
            <a:endParaRPr lang="en-GB" sz="1200" i="0">
              <a:effectLst/>
              <a:latin typeface="+mn-lt"/>
            </a:endParaRPr>
          </a:p>
          <a:p>
            <a:pPr fontAlgn="t">
              <a:lnSpc>
                <a:spcPts val="1500"/>
              </a:lnSpc>
              <a:buNone/>
            </a:pPr>
            <a:r>
              <a:rPr lang="en-GB" sz="1200" i="0">
                <a:effectLst/>
                <a:latin typeface="+mn-lt"/>
              </a:rPr>
              <a:t>The tool:</a:t>
            </a:r>
          </a:p>
          <a:p>
            <a:pPr fontAlgn="t">
              <a:lnSpc>
                <a:spcPts val="1500"/>
              </a:lnSpc>
              <a:buNone/>
            </a:pPr>
            <a:r>
              <a:rPr lang="en-GB" sz="1200"/>
              <a:t>🎯 Matches residents with grants and support schemes they may be eligible for.</a:t>
            </a:r>
          </a:p>
          <a:p>
            <a:pPr fontAlgn="t">
              <a:lnSpc>
                <a:spcPts val="1500"/>
              </a:lnSpc>
              <a:buNone/>
            </a:pPr>
            <a:r>
              <a:rPr lang="en-GB" sz="1200"/>
              <a:t>🔥 Highlights opportunities such as the Boiler Upgrade Scheme.</a:t>
            </a:r>
          </a:p>
          <a:p>
            <a:pPr fontAlgn="t">
              <a:lnSpc>
                <a:spcPts val="1500"/>
              </a:lnSpc>
              <a:buNone/>
            </a:pPr>
            <a:r>
              <a:rPr lang="en-GB" sz="1200"/>
              <a:t>💸 Simplifies the process of finding financial support.</a:t>
            </a:r>
          </a:p>
          <a:p>
            <a:pPr fontAlgn="t">
              <a:lnSpc>
                <a:spcPts val="1500"/>
              </a:lnSpc>
              <a:buNone/>
            </a:pPr>
            <a:endParaRPr lang="en-GB" sz="1200" i="0">
              <a:effectLst/>
              <a:latin typeface="+mn-lt"/>
            </a:endParaRPr>
          </a:p>
          <a:p>
            <a:pPr fontAlgn="t">
              <a:lnSpc>
                <a:spcPts val="1500"/>
              </a:lnSpc>
              <a:buNone/>
            </a:pPr>
            <a:r>
              <a:rPr lang="en-GB" sz="1200" i="0">
                <a:effectLst/>
                <a:latin typeface="+mn-lt"/>
              </a:rPr>
              <a:t>👉 Explore the Grant Finder:</a:t>
            </a:r>
            <a:r>
              <a:rPr lang="en-GB" sz="1200">
                <a:solidFill>
                  <a:srgbClr val="0097A7"/>
                </a:solidFill>
                <a:latin typeface="Segoe UI" panose="020B0502040204020203" pitchFamily="34" charset="0"/>
                <a:hlinkClick r:id="rId2">
                  <a:extLst>
                    <a:ext uri="{A12FA001-AC4F-418D-AE19-62706E023703}">
                      <ahyp:hlinkClr xmlns:ahyp="http://schemas.microsoft.com/office/drawing/2018/hyperlinkcolor" val="tx"/>
                    </a:ext>
                  </a:extLst>
                </a:hlinkClick>
              </a:rPr>
              <a:t> </a:t>
            </a:r>
            <a:r>
              <a:rPr lang="en-GB" sz="1200">
                <a:solidFill>
                  <a:schemeClr val="tx1"/>
                </a:solidFill>
                <a:latin typeface="+mn-lt"/>
                <a:hlinkClick r:id="rId2">
                  <a:extLst>
                    <a:ext uri="{A12FA001-AC4F-418D-AE19-62706E023703}">
                      <ahyp:hlinkClr xmlns:ahyp="http://schemas.microsoft.com/office/drawing/2018/hyperlinkcolor" val="tx"/>
                    </a:ext>
                  </a:extLst>
                </a:hlinkClick>
              </a:rPr>
              <a:t>https://www.forestrowenergy.com/grants</a:t>
            </a:r>
            <a:endParaRPr lang="en-GB" sz="1200">
              <a:solidFill>
                <a:schemeClr val="tx1"/>
              </a:solidFill>
              <a:latin typeface="+mn-lt"/>
            </a:endParaRPr>
          </a:p>
          <a:p>
            <a:pPr fontAlgn="t">
              <a:lnSpc>
                <a:spcPts val="1500"/>
              </a:lnSpc>
              <a:buNone/>
            </a:pPr>
            <a:endParaRPr lang="en-GB" sz="1200" i="0">
              <a:solidFill>
                <a:schemeClr val="tx1"/>
              </a:solidFill>
              <a:effectLst/>
              <a:latin typeface="+mn-lt"/>
            </a:endParaRPr>
          </a:p>
          <a:p>
            <a:pPr fontAlgn="t">
              <a:lnSpc>
                <a:spcPts val="1500"/>
              </a:lnSpc>
            </a:pPr>
            <a:r>
              <a:rPr lang="en-GB" sz="1200"/>
              <a:t>#CommunityEnergy #SussexEnergy</a:t>
            </a:r>
          </a:p>
          <a:p>
            <a:pPr fontAlgn="t">
              <a:lnSpc>
                <a:spcPts val="1500"/>
              </a:lnSpc>
              <a:buNone/>
            </a:pPr>
            <a:endParaRPr lang="en-GB" sz="1200" i="0">
              <a:solidFill>
                <a:schemeClr val="tx1"/>
              </a:solidFill>
              <a:effectLst/>
              <a:latin typeface="+mn-lt"/>
            </a:endParaRPr>
          </a:p>
        </p:txBody>
      </p:sp>
      <p:sp>
        <p:nvSpPr>
          <p:cNvPr id="5" name="TextBox 4">
            <a:extLst>
              <a:ext uri="{FF2B5EF4-FFF2-40B4-BE49-F238E27FC236}">
                <a16:creationId xmlns:a16="http://schemas.microsoft.com/office/drawing/2014/main" id="{00627001-C448-6A21-2BD9-65657074F81B}"/>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pic>
        <p:nvPicPr>
          <p:cNvPr id="6" name="Picture 1">
            <a:extLst>
              <a:ext uri="{FF2B5EF4-FFF2-40B4-BE49-F238E27FC236}">
                <a16:creationId xmlns:a16="http://schemas.microsoft.com/office/drawing/2014/main" id="{FEC906C9-998E-BED7-7805-B04E8CA338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5726" y="1237033"/>
            <a:ext cx="5389215" cy="21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36E369-ABB9-34D6-00F9-31BE5F186E56}"/>
              </a:ext>
            </a:extLst>
          </p:cNvPr>
          <p:cNvSpPr txBox="1"/>
          <p:nvPr/>
        </p:nvSpPr>
        <p:spPr>
          <a:xfrm>
            <a:off x="3705726" y="3413346"/>
            <a:ext cx="4754880" cy="230832"/>
          </a:xfrm>
          <a:prstGeom prst="rect">
            <a:avLst/>
          </a:prstGeom>
          <a:noFill/>
        </p:spPr>
        <p:txBody>
          <a:bodyPr wrap="square">
            <a:spAutoFit/>
          </a:bodyPr>
          <a:lstStyle/>
          <a:p>
            <a:r>
              <a:rPr lang="en-GB" sz="900" i="1"/>
              <a:t>Forest Row Energy’s Grant Finder webpage</a:t>
            </a:r>
          </a:p>
        </p:txBody>
      </p:sp>
      <p:sp>
        <p:nvSpPr>
          <p:cNvPr id="2" name="TextBox 1">
            <a:extLst>
              <a:ext uri="{FF2B5EF4-FFF2-40B4-BE49-F238E27FC236}">
                <a16:creationId xmlns:a16="http://schemas.microsoft.com/office/drawing/2014/main" id="{38A31126-3673-D040-ECBC-9A6B2DCB964C}"/>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Forest Row Energy Co-op.</a:t>
            </a:r>
          </a:p>
        </p:txBody>
      </p:sp>
    </p:spTree>
    <p:extLst>
      <p:ext uri="{BB962C8B-B14F-4D97-AF65-F5344CB8AC3E}">
        <p14:creationId xmlns:p14="http://schemas.microsoft.com/office/powerpoint/2010/main" val="194350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2D39-D92A-2B40-D67F-E48836A00A4C}"/>
              </a:ext>
            </a:extLst>
          </p:cNvPr>
          <p:cNvSpPr>
            <a:spLocks noGrp="1"/>
          </p:cNvSpPr>
          <p:nvPr>
            <p:ph type="title"/>
          </p:nvPr>
        </p:nvSpPr>
        <p:spPr>
          <a:xfrm>
            <a:off x="3613700" y="0"/>
            <a:ext cx="8520600" cy="572700"/>
          </a:xfrm>
        </p:spPr>
        <p:txBody>
          <a:bodyPr>
            <a:normAutofit fontScale="90000"/>
          </a:bodyPr>
          <a:lstStyle/>
          <a:p>
            <a:r>
              <a:rPr lang="en-GB" b="1" noProof="0"/>
              <a:t>FAQs</a:t>
            </a:r>
          </a:p>
        </p:txBody>
      </p:sp>
      <p:sp>
        <p:nvSpPr>
          <p:cNvPr id="4" name="TextBox 3">
            <a:extLst>
              <a:ext uri="{FF2B5EF4-FFF2-40B4-BE49-F238E27FC236}">
                <a16:creationId xmlns:a16="http://schemas.microsoft.com/office/drawing/2014/main" id="{83C74BCB-C6A3-9BFF-02BB-40BE818F3450}"/>
              </a:ext>
            </a:extLst>
          </p:cNvPr>
          <p:cNvSpPr txBox="1"/>
          <p:nvPr/>
        </p:nvSpPr>
        <p:spPr>
          <a:xfrm>
            <a:off x="143934" y="704459"/>
            <a:ext cx="8861522" cy="3785652"/>
          </a:xfrm>
          <a:prstGeom prst="rect">
            <a:avLst/>
          </a:prstGeom>
          <a:noFill/>
        </p:spPr>
        <p:txBody>
          <a:bodyPr wrap="square">
            <a:spAutoFit/>
          </a:bodyPr>
          <a:lstStyle/>
          <a:p>
            <a:pPr>
              <a:buNone/>
            </a:pPr>
            <a:r>
              <a:rPr lang="en-GB" sz="1200" b="1" noProof="0">
                <a:effectLst/>
                <a:latin typeface="+mn-lt"/>
                <a:ea typeface="Times New Roman" panose="02020603050405020304" pitchFamily="18" charset="0"/>
                <a:cs typeface="Aptos" panose="020B0004020202020204" pitchFamily="34" charset="0"/>
              </a:rPr>
              <a:t>Can I use the images? </a:t>
            </a:r>
            <a:endParaRPr lang="en-GB" sz="1200" b="1" noProof="0">
              <a:effectLst/>
              <a:latin typeface="+mn-lt"/>
              <a:ea typeface="Aptos" panose="020B0004020202020204" pitchFamily="34" charset="0"/>
              <a:cs typeface="Aptos" panose="020B0004020202020204" pitchFamily="34" charset="0"/>
            </a:endParaRPr>
          </a:p>
          <a:p>
            <a:pPr>
              <a:buNone/>
            </a:pPr>
            <a:r>
              <a:rPr lang="en-GB" sz="1200" noProof="0">
                <a:effectLst/>
                <a:highlight>
                  <a:srgbClr val="00FF00"/>
                </a:highlight>
                <a:latin typeface="+mn-lt"/>
                <a:ea typeface="Aptos" panose="020B0004020202020204" pitchFamily="34" charset="0"/>
                <a:cs typeface="Aptos" panose="020B0004020202020204" pitchFamily="34" charset="0"/>
              </a:rPr>
              <a:t>Yes</a:t>
            </a:r>
            <a:r>
              <a:rPr lang="en-GB" sz="1200" noProof="0">
                <a:effectLst/>
                <a:latin typeface="+mn-lt"/>
                <a:ea typeface="Aptos" panose="020B0004020202020204" pitchFamily="34" charset="0"/>
                <a:cs typeface="Aptos" panose="020B0004020202020204" pitchFamily="34" charset="0"/>
              </a:rPr>
              <a:t>. </a:t>
            </a:r>
            <a:r>
              <a:rPr lang="en-GB" sz="1200">
                <a:latin typeface="+mn-lt"/>
                <a:ea typeface="Aptos" panose="020B0004020202020204" pitchFamily="34" charset="0"/>
                <a:cs typeface="Aptos" panose="020B0004020202020204" pitchFamily="34" charset="0"/>
              </a:rPr>
              <a:t>All </a:t>
            </a:r>
            <a:r>
              <a:rPr lang="en-GB" sz="1200" noProof="0">
                <a:effectLst/>
                <a:latin typeface="+mn-lt"/>
                <a:ea typeface="Aptos" panose="020B0004020202020204" pitchFamily="34" charset="0"/>
                <a:cs typeface="Aptos" panose="020B0004020202020204" pitchFamily="34" charset="0"/>
              </a:rPr>
              <a:t>images and videos included </a:t>
            </a:r>
            <a:r>
              <a:rPr lang="en-GB" sz="1200" noProof="0">
                <a:latin typeface="+mn-lt"/>
                <a:ea typeface="Aptos" panose="020B0004020202020204" pitchFamily="34" charset="0"/>
                <a:cs typeface="Aptos" panose="020B0004020202020204" pitchFamily="34" charset="0"/>
              </a:rPr>
              <a:t>in the communications content</a:t>
            </a:r>
            <a:r>
              <a:rPr lang="en-GB" sz="1200" noProof="0">
                <a:effectLst/>
                <a:latin typeface="+mn-lt"/>
                <a:ea typeface="Aptos" panose="020B0004020202020204" pitchFamily="34" charset="0"/>
                <a:cs typeface="Aptos" panose="020B0004020202020204" pitchFamily="34" charset="0"/>
              </a:rPr>
              <a:t> can be used by organisations communicating about energy.</a:t>
            </a:r>
            <a:r>
              <a:rPr lang="en-GB" sz="1200">
                <a:latin typeface="+mn-lt"/>
                <a:ea typeface="Aptos" panose="020B0004020202020204" pitchFamily="34" charset="0"/>
                <a:cs typeface="Aptos" panose="020B0004020202020204" pitchFamily="34" charset="0"/>
              </a:rPr>
              <a:t> Each slide has picture guidance for your reference and alternative text/captions. </a:t>
            </a:r>
            <a:endParaRPr lang="en-GB" sz="1200" noProof="0">
              <a:latin typeface="+mn-lt"/>
            </a:endParaRPr>
          </a:p>
          <a:p>
            <a:pPr>
              <a:buNone/>
            </a:pPr>
            <a:endParaRPr lang="en-GB" sz="1200" b="1" noProof="0">
              <a:effectLst/>
              <a:latin typeface="+mn-lt"/>
              <a:ea typeface="Aptos" panose="020B0004020202020204" pitchFamily="34" charset="0"/>
              <a:cs typeface="Aptos" panose="020B0004020202020204" pitchFamily="34" charset="0"/>
            </a:endParaRPr>
          </a:p>
          <a:p>
            <a:r>
              <a:rPr lang="en-GB" sz="1200" b="1" noProof="0">
                <a:latin typeface="+mn-lt"/>
              </a:rPr>
              <a:t>Can I adapt the content for my organisation?</a:t>
            </a:r>
          </a:p>
          <a:p>
            <a:r>
              <a:rPr lang="en-GB" sz="1200" noProof="0">
                <a:highlight>
                  <a:srgbClr val="00FF00"/>
                </a:highlight>
                <a:latin typeface="+mn-lt"/>
              </a:rPr>
              <a:t>Yes</a:t>
            </a:r>
            <a:r>
              <a:rPr lang="en-GB" sz="1200" noProof="0">
                <a:latin typeface="+mn-lt"/>
              </a:rPr>
              <a:t>. The content in this toolkit is designed to be adapted for different audiences and channels. Organisations are encouraged to add their own branding, logos, local examples and calls to action while keeping the core message aligned with </a:t>
            </a:r>
            <a:r>
              <a:rPr lang="en-GB" sz="1200">
                <a:latin typeface="+mn-lt"/>
              </a:rPr>
              <a:t>community energy awareness</a:t>
            </a:r>
            <a:r>
              <a:rPr lang="en-GB" sz="1200" noProof="0">
                <a:latin typeface="+mn-lt"/>
              </a:rPr>
              <a:t>.</a:t>
            </a:r>
          </a:p>
          <a:p>
            <a:r>
              <a:rPr lang="en-GB" sz="1200" noProof="0">
                <a:latin typeface="+mn-lt"/>
              </a:rPr>
              <a:t> </a:t>
            </a:r>
          </a:p>
          <a:p>
            <a:r>
              <a:rPr lang="en-GB" sz="1200" b="1" noProof="0">
                <a:latin typeface="+mn-lt"/>
              </a:rPr>
              <a:t>Do I have to use the content exactly as written?</a:t>
            </a:r>
          </a:p>
          <a:p>
            <a:r>
              <a:rPr lang="en-GB" sz="1200" noProof="0">
                <a:highlight>
                  <a:srgbClr val="FF0000"/>
                </a:highlight>
                <a:latin typeface="+mn-lt"/>
              </a:rPr>
              <a:t>No</a:t>
            </a:r>
            <a:r>
              <a:rPr lang="en-GB" sz="1200" noProof="0">
                <a:latin typeface="+mn-lt"/>
              </a:rPr>
              <a:t>. This is a “pick and mix” resource. You can use content as provided or tailor it to suit your organisation, audience and communication channel.</a:t>
            </a:r>
          </a:p>
          <a:p>
            <a:endParaRPr lang="en-GB" sz="1200" noProof="0">
              <a:latin typeface="+mn-lt"/>
            </a:endParaRPr>
          </a:p>
          <a:p>
            <a:r>
              <a:rPr lang="en-GB" sz="1200" b="1" noProof="0">
                <a:latin typeface="+mn-lt"/>
              </a:rPr>
              <a:t>Can I suggest content or corrections?</a:t>
            </a:r>
          </a:p>
          <a:p>
            <a:r>
              <a:rPr lang="en-GB" sz="1200" noProof="0">
                <a:highlight>
                  <a:srgbClr val="00FF00"/>
                </a:highlight>
                <a:latin typeface="+mn-lt"/>
              </a:rPr>
              <a:t>Yes</a:t>
            </a:r>
            <a:r>
              <a:rPr lang="en-GB" sz="1200" noProof="0">
                <a:latin typeface="+mn-lt"/>
              </a:rPr>
              <a:t>. Feedback and corrections are welcomed to help keep the toolkit relevant and useful for partners across Sussex. </a:t>
            </a:r>
            <a:r>
              <a:rPr lang="en-GB" sz="1200">
                <a:latin typeface="+mn-lt"/>
              </a:rPr>
              <a:t>Please contact us on </a:t>
            </a:r>
            <a:r>
              <a:rPr lang="en-GB" sz="1200" noProof="0">
                <a:latin typeface="+mn-lt"/>
              </a:rPr>
              <a:t>GreaterBrighton@brighton-hove.gov.uk</a:t>
            </a:r>
          </a:p>
          <a:p>
            <a:r>
              <a:rPr lang="en-GB" sz="1200" noProof="0"/>
              <a:t> </a:t>
            </a:r>
          </a:p>
          <a:p>
            <a:r>
              <a:rPr lang="en-GB" sz="1200" noProof="0"/>
              <a:t> </a:t>
            </a:r>
          </a:p>
          <a:p>
            <a:r>
              <a:rPr lang="en-GB" sz="1200" noProof="0"/>
              <a:t> </a:t>
            </a:r>
          </a:p>
          <a:p>
            <a:pPr>
              <a:buNone/>
            </a:pPr>
            <a:endParaRPr lang="en-GB" sz="1200" b="1" noProof="0">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6761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E68B82-40BA-4114-025F-834488984BCF}"/>
              </a:ext>
            </a:extLst>
          </p:cNvPr>
          <p:cNvSpPr txBox="1"/>
          <p:nvPr/>
        </p:nvSpPr>
        <p:spPr>
          <a:xfrm>
            <a:off x="984827" y="474095"/>
            <a:ext cx="3074937" cy="253916"/>
          </a:xfrm>
          <a:prstGeom prst="rect">
            <a:avLst/>
          </a:prstGeom>
          <a:noFill/>
        </p:spPr>
        <p:txBody>
          <a:bodyPr wrap="square">
            <a:spAutoFit/>
          </a:bodyPr>
          <a:lstStyle/>
          <a:p>
            <a:pPr>
              <a:buNone/>
            </a:pPr>
            <a:r>
              <a:rPr lang="en-GB" sz="1050">
                <a:solidFill>
                  <a:srgbClr val="000000"/>
                </a:solidFill>
                <a:effectLst/>
                <a:latin typeface="Helvetica" panose="020B0604020202020204" pitchFamily="34" charset="0"/>
                <a:ea typeface="Aptos" panose="020B0004020202020204" pitchFamily="34" charset="0"/>
                <a:cs typeface="Aptos" panose="020B0004020202020204" pitchFamily="34" charset="0"/>
              </a:rPr>
              <a:t> </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635C7566-177C-265E-4E4E-B48412915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3906" y="73067"/>
            <a:ext cx="3199023" cy="4521084"/>
          </a:xfrm>
          <a:prstGeom prst="rect">
            <a:avLst/>
          </a:prstGeom>
        </p:spPr>
      </p:pic>
      <p:sp>
        <p:nvSpPr>
          <p:cNvPr id="5" name="TextBox 4">
            <a:extLst>
              <a:ext uri="{FF2B5EF4-FFF2-40B4-BE49-F238E27FC236}">
                <a16:creationId xmlns:a16="http://schemas.microsoft.com/office/drawing/2014/main" id="{3EAB0D90-6C17-392E-89AA-B387D6B9D2CA}"/>
              </a:ext>
            </a:extLst>
          </p:cNvPr>
          <p:cNvSpPr txBox="1"/>
          <p:nvPr/>
        </p:nvSpPr>
        <p:spPr>
          <a:xfrm>
            <a:off x="241071" y="682342"/>
            <a:ext cx="5403854" cy="3816429"/>
          </a:xfrm>
          <a:prstGeom prst="rect">
            <a:avLst/>
          </a:prstGeom>
          <a:noFill/>
        </p:spPr>
        <p:txBody>
          <a:bodyPr wrap="square">
            <a:spAutoFit/>
          </a:bodyPr>
          <a:lstStyle/>
          <a:p>
            <a:pPr fontAlgn="t">
              <a:lnSpc>
                <a:spcPts val="1500"/>
              </a:lnSpc>
              <a:buNone/>
            </a:pPr>
            <a:r>
              <a:rPr lang="en-GB" sz="1200" b="1" i="0">
                <a:effectLst/>
                <a:latin typeface="+mn-lt"/>
              </a:rPr>
              <a:t>Upcoming Event: Free Energy Advice Session at The Heene</a:t>
            </a:r>
          </a:p>
          <a:p>
            <a:pPr fontAlgn="t">
              <a:lnSpc>
                <a:spcPts val="1500"/>
              </a:lnSpc>
              <a:buNone/>
            </a:pPr>
            <a:r>
              <a:rPr lang="en-GB" sz="1200" b="0" i="0">
                <a:effectLst/>
                <a:latin typeface="+mn-lt"/>
              </a:rPr>
              <a:t>The Climate Resilience Centre Worthing, in partnership with The Heene Community Centre, is hosting a free drop-in Energy Advice Session to help residents reduce energy costs and keep their homes warm.</a:t>
            </a:r>
            <a:endParaRPr lang="en-GB" sz="1200">
              <a:latin typeface="+mn-lt"/>
            </a:endParaRPr>
          </a:p>
          <a:p>
            <a:pPr fontAlgn="t">
              <a:lnSpc>
                <a:spcPts val="1500"/>
              </a:lnSpc>
            </a:pPr>
            <a:endParaRPr lang="en-GB" sz="1200" b="0" i="0">
              <a:effectLst/>
              <a:latin typeface="+mn-lt"/>
            </a:endParaRPr>
          </a:p>
          <a:p>
            <a:pPr fontAlgn="t">
              <a:lnSpc>
                <a:spcPts val="1500"/>
              </a:lnSpc>
              <a:buNone/>
            </a:pPr>
            <a:r>
              <a:rPr lang="en-GB" sz="1200" b="0" i="0">
                <a:effectLst/>
                <a:latin typeface="+mn-lt"/>
              </a:rPr>
              <a:t>This event highlights how local organisations are working together to provide trusted, accessible energy advice and help residents take positive steps towards a more sustainable future.</a:t>
            </a:r>
          </a:p>
          <a:p>
            <a:pPr fontAlgn="t">
              <a:lnSpc>
                <a:spcPts val="1500"/>
              </a:lnSpc>
              <a:buNone/>
            </a:pPr>
            <a:endParaRPr lang="en-GB" sz="1200" b="0" i="0">
              <a:effectLst/>
              <a:latin typeface="+mn-lt"/>
            </a:endParaRPr>
          </a:p>
          <a:p>
            <a:pPr fontAlgn="t">
              <a:lnSpc>
                <a:spcPts val="1500"/>
              </a:lnSpc>
              <a:buNone/>
            </a:pPr>
            <a:r>
              <a:rPr lang="en-GB" sz="1200" b="0" i="0">
                <a:effectLst/>
                <a:latin typeface="+mn-lt"/>
              </a:rPr>
              <a:t>📅 </a:t>
            </a:r>
            <a:r>
              <a:rPr lang="en-GB" sz="1200" b="1" i="0">
                <a:effectLst/>
                <a:latin typeface="+mn-lt"/>
              </a:rPr>
              <a:t>Date:</a:t>
            </a:r>
            <a:r>
              <a:rPr lang="en-GB" sz="1200" b="0" i="0">
                <a:effectLst/>
                <a:latin typeface="+mn-lt"/>
              </a:rPr>
              <a:t> Tuesday 18th August</a:t>
            </a:r>
            <a:br>
              <a:rPr lang="en-GB" sz="1200" b="0" i="0">
                <a:effectLst/>
                <a:latin typeface="+mn-lt"/>
              </a:rPr>
            </a:br>
            <a:r>
              <a:rPr lang="en-GB" sz="1200" b="0" i="0">
                <a:effectLst/>
                <a:latin typeface="+mn-lt"/>
              </a:rPr>
              <a:t>🕛 </a:t>
            </a:r>
            <a:r>
              <a:rPr lang="en-GB" sz="1200" b="1" i="0">
                <a:effectLst/>
                <a:latin typeface="+mn-lt"/>
              </a:rPr>
              <a:t>Time:</a:t>
            </a:r>
            <a:r>
              <a:rPr lang="en-GB" sz="1200" b="0" i="0">
                <a:effectLst/>
                <a:latin typeface="+mn-lt"/>
              </a:rPr>
              <a:t> 12pm – 3pm</a:t>
            </a:r>
            <a:br>
              <a:rPr lang="en-GB" sz="1200" b="0" i="0">
                <a:effectLst/>
                <a:latin typeface="+mn-lt"/>
              </a:rPr>
            </a:br>
            <a:r>
              <a:rPr lang="en-GB" sz="1200" b="0" i="0">
                <a:effectLst/>
                <a:latin typeface="+mn-lt"/>
              </a:rPr>
              <a:t>📍 </a:t>
            </a:r>
            <a:r>
              <a:rPr lang="en-GB" sz="1200" b="1" i="0">
                <a:effectLst/>
                <a:latin typeface="+mn-lt"/>
              </a:rPr>
              <a:t>Location:</a:t>
            </a:r>
            <a:r>
              <a:rPr lang="en-GB" sz="1200" b="0" i="0">
                <a:effectLst/>
                <a:latin typeface="+mn-lt"/>
              </a:rPr>
              <a:t> The Heene Community Centre, Worthing</a:t>
            </a:r>
            <a:br>
              <a:rPr lang="en-GB" sz="1200" b="0" i="0">
                <a:effectLst/>
                <a:latin typeface="+mn-lt"/>
              </a:rPr>
            </a:br>
            <a:r>
              <a:rPr lang="en-GB" sz="1200" b="0" i="0">
                <a:effectLst/>
                <a:latin typeface="+mn-lt"/>
              </a:rPr>
              <a:t>🚪 </a:t>
            </a:r>
            <a:r>
              <a:rPr lang="en-GB" sz="1200" b="1" i="0">
                <a:effectLst/>
                <a:latin typeface="+mn-lt"/>
              </a:rPr>
              <a:t>Format:</a:t>
            </a:r>
            <a:r>
              <a:rPr lang="en-GB" sz="1200" b="0" i="0">
                <a:effectLst/>
                <a:latin typeface="+mn-lt"/>
              </a:rPr>
              <a:t> Free drop-in session</a:t>
            </a:r>
          </a:p>
          <a:p>
            <a:pPr fontAlgn="t">
              <a:lnSpc>
                <a:spcPts val="1500"/>
              </a:lnSpc>
            </a:pPr>
            <a:r>
              <a:rPr lang="en-GB" sz="1200" b="0" i="0">
                <a:effectLst/>
                <a:latin typeface="+mn-lt"/>
              </a:rPr>
              <a:t>👉 </a:t>
            </a:r>
            <a:r>
              <a:rPr lang="en-GB" sz="1200" b="1" i="0">
                <a:effectLst/>
                <a:latin typeface="+mn-lt"/>
              </a:rPr>
              <a:t>Learn more: </a:t>
            </a:r>
            <a:r>
              <a:rPr lang="en-GB" sz="1200" u="sng">
                <a:solidFill>
                  <a:schemeClr val="tx1"/>
                </a:solidFill>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Climate Resilience Centre Worthing | Climate Emergency Centre in Worthing</a:t>
            </a:r>
            <a:r>
              <a:rPr lang="en-GB" sz="1200">
                <a:solidFill>
                  <a:schemeClr val="tx1"/>
                </a:solidFill>
                <a:ea typeface="Aptos" panose="020B0004020202020204" pitchFamily="34" charset="0"/>
                <a:cs typeface="Aptos" panose="020B0004020202020204" pitchFamily="34" charset="0"/>
              </a:rPr>
              <a:t>.</a:t>
            </a:r>
          </a:p>
          <a:p>
            <a:pPr fontAlgn="t">
              <a:lnSpc>
                <a:spcPts val="1500"/>
              </a:lnSpc>
            </a:pPr>
            <a:endParaRPr lang="en-GB" sz="1200">
              <a:solidFill>
                <a:schemeClr val="tx1"/>
              </a:solidFill>
              <a:ea typeface="Aptos" panose="020B0004020202020204" pitchFamily="34" charset="0"/>
              <a:cs typeface="Aptos" panose="020B0004020202020204" pitchFamily="34" charset="0"/>
            </a:endParaRPr>
          </a:p>
          <a:p>
            <a:pPr fontAlgn="t">
              <a:lnSpc>
                <a:spcPts val="1500"/>
              </a:lnSpc>
            </a:pPr>
            <a:r>
              <a:rPr lang="en-GB" sz="1200"/>
              <a:t>#CommunityEnergy #SussexEnergy</a:t>
            </a:r>
          </a:p>
          <a:p>
            <a:pPr fontAlgn="t">
              <a:lnSpc>
                <a:spcPts val="1500"/>
              </a:lnSpc>
            </a:pPr>
            <a:endParaRPr lang="en-GB" sz="1200">
              <a:solidFill>
                <a:schemeClr val="tx1"/>
              </a:solidFill>
              <a:ea typeface="Aptos" panose="020B0004020202020204" pitchFamily="34" charset="0"/>
              <a:cs typeface="Aptos" panose="020B0004020202020204" pitchFamily="34" charset="0"/>
            </a:endParaRPr>
          </a:p>
          <a:p>
            <a:pPr fontAlgn="t">
              <a:lnSpc>
                <a:spcPts val="1500"/>
              </a:lnSpc>
              <a:buNone/>
            </a:pPr>
            <a:endParaRPr lang="en-GB" sz="1200" b="0" i="0">
              <a:effectLst/>
              <a:latin typeface="+mn-lt"/>
            </a:endParaRPr>
          </a:p>
        </p:txBody>
      </p:sp>
      <p:sp>
        <p:nvSpPr>
          <p:cNvPr id="3" name="TextBox 2">
            <a:extLst>
              <a:ext uri="{FF2B5EF4-FFF2-40B4-BE49-F238E27FC236}">
                <a16:creationId xmlns:a16="http://schemas.microsoft.com/office/drawing/2014/main" id="{0AA572F3-C764-0310-10BC-8805F05AD291}"/>
              </a:ext>
            </a:extLst>
          </p:cNvPr>
          <p:cNvSpPr txBox="1"/>
          <p:nvPr/>
        </p:nvSpPr>
        <p:spPr>
          <a:xfrm>
            <a:off x="5641077" y="4561715"/>
            <a:ext cx="3499075" cy="369332"/>
          </a:xfrm>
          <a:prstGeom prst="rect">
            <a:avLst/>
          </a:prstGeom>
          <a:noFill/>
        </p:spPr>
        <p:txBody>
          <a:bodyPr wrap="square">
            <a:spAutoFit/>
          </a:bodyPr>
          <a:lstStyle/>
          <a:p>
            <a:r>
              <a:rPr lang="en-US" sz="900" i="1"/>
              <a:t>Poster promoting a free Energy Advice Session at The Heene Community Centre in Worthing</a:t>
            </a:r>
            <a:endParaRPr lang="en-GB" sz="900" i="1"/>
          </a:p>
        </p:txBody>
      </p:sp>
      <p:sp>
        <p:nvSpPr>
          <p:cNvPr id="2" name="TextBox 1">
            <a:extLst>
              <a:ext uri="{FF2B5EF4-FFF2-40B4-BE49-F238E27FC236}">
                <a16:creationId xmlns:a16="http://schemas.microsoft.com/office/drawing/2014/main" id="{ECF72DCC-512E-7E20-29B3-10091C146476}"/>
              </a:ext>
            </a:extLst>
          </p:cNvPr>
          <p:cNvSpPr txBox="1"/>
          <p:nvPr/>
        </p:nvSpPr>
        <p:spPr>
          <a:xfrm>
            <a:off x="3848" y="4898611"/>
            <a:ext cx="6360007" cy="261610"/>
          </a:xfrm>
          <a:prstGeom prst="rect">
            <a:avLst/>
          </a:prstGeom>
          <a:noFill/>
        </p:spPr>
        <p:txBody>
          <a:bodyPr wrap="square" rtlCol="0">
            <a:spAutoFit/>
          </a:bodyPr>
          <a:lstStyle/>
          <a:p>
            <a:r>
              <a:rPr lang="en-GB" sz="1100" i="1"/>
              <a:t>Tip: If posting on social media, tag The Heene and Climate Resilience Centre Worthing (CREW).</a:t>
            </a:r>
          </a:p>
        </p:txBody>
      </p:sp>
    </p:spTree>
    <p:extLst>
      <p:ext uri="{BB962C8B-B14F-4D97-AF65-F5344CB8AC3E}">
        <p14:creationId xmlns:p14="http://schemas.microsoft.com/office/powerpoint/2010/main" val="3279426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7D48E-A82E-969C-3F9F-AF856005E182}"/>
              </a:ext>
            </a:extLst>
          </p:cNvPr>
          <p:cNvSpPr txBox="1"/>
          <p:nvPr/>
        </p:nvSpPr>
        <p:spPr>
          <a:xfrm>
            <a:off x="182303" y="488254"/>
            <a:ext cx="5744044" cy="4662815"/>
          </a:xfrm>
          <a:prstGeom prst="rect">
            <a:avLst/>
          </a:prstGeom>
          <a:noFill/>
        </p:spPr>
        <p:txBody>
          <a:bodyPr wrap="square">
            <a:spAutoFit/>
          </a:bodyPr>
          <a:lstStyle/>
          <a:p>
            <a:pPr>
              <a:buNone/>
            </a:pPr>
            <a:r>
              <a:rPr lang="en-GB" sz="1200" b="1">
                <a:latin typeface="+mn-lt"/>
              </a:rPr>
              <a:t>Greening Steyning</a:t>
            </a:r>
          </a:p>
          <a:p>
            <a:pPr>
              <a:buNone/>
            </a:pPr>
            <a:r>
              <a:rPr lang="en-GB" sz="1200">
                <a:latin typeface="+mn-lt"/>
              </a:rPr>
              <a:t>Greening Steyning is a local group working to create a sustainable, low-carbon future for Steyning, Bramber, Upper Beeding and the surrounding area. Their aim is to get the whole community thinking about what they can do to tackle climate change and take action to make a difference.</a:t>
            </a:r>
          </a:p>
          <a:p>
            <a:pPr>
              <a:buNone/>
            </a:pPr>
            <a:endParaRPr lang="en-GB" sz="1200">
              <a:solidFill>
                <a:srgbClr val="0432FF"/>
              </a:solidFill>
              <a:latin typeface="+mn-lt"/>
              <a:ea typeface="Times New Roman" panose="02020603050405020304" pitchFamily="18" charset="0"/>
              <a:cs typeface="Aptos" panose="020B0004020202020204" pitchFamily="34" charset="0"/>
            </a:endParaRPr>
          </a:p>
          <a:p>
            <a:pPr fontAlgn="t">
              <a:lnSpc>
                <a:spcPts val="1500"/>
              </a:lnSpc>
              <a:buNone/>
            </a:pPr>
            <a:r>
              <a:rPr lang="en-GB" sz="1200" b="1">
                <a:latin typeface="+mn-lt"/>
              </a:rPr>
              <a:t>Local Initiative: Retrofit Knowledge Sharing Workshop</a:t>
            </a:r>
          </a:p>
          <a:p>
            <a:pPr fontAlgn="t">
              <a:lnSpc>
                <a:spcPts val="1500"/>
              </a:lnSpc>
              <a:buNone/>
            </a:pPr>
            <a:r>
              <a:rPr lang="en-GB" sz="1200">
                <a:latin typeface="+mn-lt"/>
              </a:rPr>
              <a:t>Greening Steyning brought together climate action groups from across Sussex and Hampshire to share experiences and explore ways to help more people improve the energy efficiency of their homes.</a:t>
            </a:r>
          </a:p>
          <a:p>
            <a:pPr fontAlgn="t">
              <a:lnSpc>
                <a:spcPts val="1500"/>
              </a:lnSpc>
              <a:buNone/>
            </a:pPr>
            <a:endParaRPr lang="en-GB" sz="1200">
              <a:latin typeface="+mn-lt"/>
            </a:endParaRPr>
          </a:p>
          <a:p>
            <a:pPr fontAlgn="t">
              <a:lnSpc>
                <a:spcPts val="1500"/>
              </a:lnSpc>
              <a:buNone/>
            </a:pPr>
            <a:r>
              <a:rPr lang="en-GB" sz="1200">
                <a:latin typeface="+mn-lt"/>
              </a:rPr>
              <a:t>The workshop:</a:t>
            </a:r>
          </a:p>
          <a:p>
            <a:pPr fontAlgn="t">
              <a:lnSpc>
                <a:spcPts val="1500"/>
              </a:lnSpc>
              <a:buNone/>
            </a:pPr>
            <a:r>
              <a:rPr lang="en-GB" sz="1200">
                <a:latin typeface="+mn-lt"/>
              </a:rPr>
              <a:t>🤝 Encouraged collaboration between community groups working on home retrofit and energy efficiency. </a:t>
            </a:r>
          </a:p>
          <a:p>
            <a:pPr fontAlgn="t">
              <a:lnSpc>
                <a:spcPts val="1500"/>
              </a:lnSpc>
              <a:buNone/>
            </a:pPr>
            <a:r>
              <a:rPr lang="en-GB" sz="1200">
                <a:latin typeface="+mn-lt"/>
              </a:rPr>
              <a:t>🗣️ Shared practical approaches for engaging residents and building trust around retrofit projects. </a:t>
            </a:r>
          </a:p>
          <a:p>
            <a:pPr fontAlgn="t">
              <a:lnSpc>
                <a:spcPts val="1500"/>
              </a:lnSpc>
              <a:buNone/>
            </a:pPr>
            <a:r>
              <a:rPr lang="en-GB" sz="1200">
                <a:latin typeface="+mn-lt"/>
              </a:rPr>
              <a:t>🚧 Explored barriers such as costs, access to information, and finding reliable advice and installers. </a:t>
            </a:r>
          </a:p>
          <a:p>
            <a:pPr fontAlgn="t">
              <a:lnSpc>
                <a:spcPts val="1500"/>
              </a:lnSpc>
              <a:buNone/>
            </a:pPr>
            <a:r>
              <a:rPr lang="en-GB" sz="1200">
                <a:latin typeface="+mn-lt"/>
              </a:rPr>
              <a:t>🌟 Highlighted the importance of partnerships, local knowledge, and community-led support in helping households reduce energy use and carbon emissions.</a:t>
            </a:r>
          </a:p>
          <a:p>
            <a:pPr fontAlgn="t">
              <a:lnSpc>
                <a:spcPts val="1500"/>
              </a:lnSpc>
              <a:buNone/>
            </a:pPr>
            <a:endParaRPr lang="en-GB" sz="1200">
              <a:latin typeface="+mn-lt"/>
            </a:endParaRPr>
          </a:p>
          <a:p>
            <a:pPr fontAlgn="t">
              <a:lnSpc>
                <a:spcPts val="1500"/>
              </a:lnSpc>
              <a:buNone/>
            </a:pPr>
            <a:r>
              <a:rPr lang="en-GB" sz="1200">
                <a:latin typeface="+mn-lt"/>
              </a:rPr>
              <a:t>👉 Read the full report here:</a:t>
            </a:r>
            <a:r>
              <a:rPr lang="en-GB" sz="1200" u="sng">
                <a:solidFill>
                  <a:srgbClr val="0097A7"/>
                </a:solidFill>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 </a:t>
            </a:r>
            <a:r>
              <a:rPr lang="en-GB" sz="1200" u="sng">
                <a:solidFill>
                  <a:schemeClr val="tx1"/>
                </a:solidFill>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retrofit knowledge sharing workshop</a:t>
            </a:r>
            <a:r>
              <a:rPr lang="en-GB" sz="1200">
                <a:solidFill>
                  <a:schemeClr val="tx1"/>
                </a:solidFill>
                <a:latin typeface="+mn-lt"/>
                <a:ea typeface="Times New Roman" panose="02020603050405020304" pitchFamily="18" charset="0"/>
                <a:cs typeface="Aptos" panose="020B0004020202020204" pitchFamily="34" charset="0"/>
              </a:rPr>
              <a:t> </a:t>
            </a:r>
            <a:endParaRPr lang="en-GB" sz="1200">
              <a:solidFill>
                <a:schemeClr val="tx1"/>
              </a:solidFill>
              <a:latin typeface="+mn-lt"/>
            </a:endParaRPr>
          </a:p>
          <a:p>
            <a:pPr fontAlgn="t">
              <a:lnSpc>
                <a:spcPts val="1500"/>
              </a:lnSpc>
            </a:pPr>
            <a:r>
              <a:rPr lang="en-GB" sz="1200"/>
              <a:t>#CommunityEnergy #SussexEnergy</a:t>
            </a:r>
          </a:p>
          <a:p>
            <a:pPr fontAlgn="t">
              <a:lnSpc>
                <a:spcPts val="1500"/>
              </a:lnSpc>
              <a:buNone/>
            </a:pPr>
            <a:endParaRPr lang="en-GB" sz="1200">
              <a:solidFill>
                <a:schemeClr val="tx1"/>
              </a:solidFill>
              <a:latin typeface="+mn-lt"/>
            </a:endParaRPr>
          </a:p>
        </p:txBody>
      </p:sp>
      <p:pic>
        <p:nvPicPr>
          <p:cNvPr id="6" name="Picture 5">
            <a:extLst>
              <a:ext uri="{FF2B5EF4-FFF2-40B4-BE49-F238E27FC236}">
                <a16:creationId xmlns:a16="http://schemas.microsoft.com/office/drawing/2014/main" id="{46F2BAF4-5A9A-7642-BEE3-FB2FCE4E22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6347" y="486292"/>
            <a:ext cx="2927472" cy="1168549"/>
          </a:xfrm>
          <a:prstGeom prst="rect">
            <a:avLst/>
          </a:prstGeom>
        </p:spPr>
      </p:pic>
      <p:sp>
        <p:nvSpPr>
          <p:cNvPr id="7" name="TextBox 6">
            <a:extLst>
              <a:ext uri="{FF2B5EF4-FFF2-40B4-BE49-F238E27FC236}">
                <a16:creationId xmlns:a16="http://schemas.microsoft.com/office/drawing/2014/main" id="{6D27FD0E-F1B3-B07F-2FB4-32CD48ED27F9}"/>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pic>
        <p:nvPicPr>
          <p:cNvPr id="1026" name="Picture 2">
            <a:extLst>
              <a:ext uri="{FF2B5EF4-FFF2-40B4-BE49-F238E27FC236}">
                <a16:creationId xmlns:a16="http://schemas.microsoft.com/office/drawing/2014/main" id="{9EF851E9-0462-E87C-2E9F-4EC7683B92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2309" y="1734636"/>
            <a:ext cx="2635547" cy="2617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63F33F-1E4D-3622-93FF-A00A0E9EAF57}"/>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Greening Steyning.</a:t>
            </a:r>
          </a:p>
        </p:txBody>
      </p:sp>
      <p:sp>
        <p:nvSpPr>
          <p:cNvPr id="3" name="TextBox 2">
            <a:extLst>
              <a:ext uri="{FF2B5EF4-FFF2-40B4-BE49-F238E27FC236}">
                <a16:creationId xmlns:a16="http://schemas.microsoft.com/office/drawing/2014/main" id="{920C7BA4-6975-3CC9-83CB-0281399C55B1}"/>
              </a:ext>
            </a:extLst>
          </p:cNvPr>
          <p:cNvSpPr txBox="1"/>
          <p:nvPr/>
        </p:nvSpPr>
        <p:spPr>
          <a:xfrm>
            <a:off x="6041998" y="1496942"/>
            <a:ext cx="2919220" cy="230832"/>
          </a:xfrm>
          <a:prstGeom prst="rect">
            <a:avLst/>
          </a:prstGeom>
          <a:noFill/>
        </p:spPr>
        <p:txBody>
          <a:bodyPr wrap="square">
            <a:spAutoFit/>
          </a:bodyPr>
          <a:lstStyle/>
          <a:p>
            <a:r>
              <a:rPr lang="en-US" sz="900" i="1"/>
              <a:t>Greening Steyning logo</a:t>
            </a:r>
            <a:endParaRPr lang="en-GB" sz="900" i="1"/>
          </a:p>
        </p:txBody>
      </p:sp>
      <p:sp>
        <p:nvSpPr>
          <p:cNvPr id="5" name="TextBox 4">
            <a:extLst>
              <a:ext uri="{FF2B5EF4-FFF2-40B4-BE49-F238E27FC236}">
                <a16:creationId xmlns:a16="http://schemas.microsoft.com/office/drawing/2014/main" id="{291BD35C-499E-B0C7-9404-F3D213862506}"/>
              </a:ext>
            </a:extLst>
          </p:cNvPr>
          <p:cNvSpPr txBox="1"/>
          <p:nvPr/>
        </p:nvSpPr>
        <p:spPr>
          <a:xfrm>
            <a:off x="5972527" y="4313111"/>
            <a:ext cx="2919220" cy="369332"/>
          </a:xfrm>
          <a:prstGeom prst="rect">
            <a:avLst/>
          </a:prstGeom>
          <a:noFill/>
        </p:spPr>
        <p:txBody>
          <a:bodyPr wrap="square">
            <a:spAutoFit/>
          </a:bodyPr>
          <a:lstStyle/>
          <a:p>
            <a:r>
              <a:rPr lang="en-US" sz="900" i="1"/>
              <a:t>Person in high visibility jacket and helmet on industrial energy site</a:t>
            </a:r>
            <a:endParaRPr lang="en-GB" sz="900" i="1"/>
          </a:p>
        </p:txBody>
      </p:sp>
    </p:spTree>
    <p:extLst>
      <p:ext uri="{BB962C8B-B14F-4D97-AF65-F5344CB8AC3E}">
        <p14:creationId xmlns:p14="http://schemas.microsoft.com/office/powerpoint/2010/main" val="96910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66785E-CFC5-5351-468E-70EA4F0C2C2F}"/>
              </a:ext>
            </a:extLst>
          </p:cNvPr>
          <p:cNvSpPr txBox="1"/>
          <p:nvPr/>
        </p:nvSpPr>
        <p:spPr>
          <a:xfrm>
            <a:off x="135866" y="454046"/>
            <a:ext cx="5583447" cy="4708981"/>
          </a:xfrm>
          <a:prstGeom prst="rect">
            <a:avLst/>
          </a:prstGeom>
          <a:noFill/>
        </p:spPr>
        <p:txBody>
          <a:bodyPr wrap="square">
            <a:spAutoFit/>
          </a:bodyPr>
          <a:lstStyle/>
          <a:p>
            <a:pPr fontAlgn="t">
              <a:lnSpc>
                <a:spcPts val="1500"/>
              </a:lnSpc>
              <a:buNone/>
            </a:pPr>
            <a:r>
              <a:rPr lang="en-GB" sz="1200" b="1" i="0">
                <a:effectLst/>
                <a:latin typeface="+mn-lt"/>
              </a:rPr>
              <a:t>Local Event: Eco Open House 2026</a:t>
            </a:r>
          </a:p>
          <a:p>
            <a:pPr fontAlgn="t">
              <a:lnSpc>
                <a:spcPts val="1500"/>
              </a:lnSpc>
            </a:pPr>
            <a:r>
              <a:rPr lang="en-GB" sz="1200">
                <a:latin typeface="+mn-lt"/>
              </a:rPr>
              <a:t>Greening Steyning organized the Eco Open House 2026, </a:t>
            </a:r>
            <a:r>
              <a:rPr lang="en-GB" sz="1200" i="0">
                <a:effectLst/>
                <a:latin typeface="+mn-lt"/>
              </a:rPr>
              <a:t>giving residents the opportunity to visit homes and buildings across Worthing, Shoreham and Steyning that have been made more sustainable. Visitors could see a range of improvements in action</a:t>
            </a:r>
            <a:r>
              <a:rPr lang="en-GB" sz="1200">
                <a:latin typeface="+mn-lt"/>
              </a:rPr>
              <a:t>, including</a:t>
            </a:r>
            <a:r>
              <a:rPr lang="en-GB" sz="1200"/>
              <a:t> heat pumps, rooftop solar panels with battery storage, and wildlife-friendly gardens that support pollinators and biodiversity.</a:t>
            </a:r>
          </a:p>
          <a:p>
            <a:pPr fontAlgn="t">
              <a:lnSpc>
                <a:spcPts val="1500"/>
              </a:lnSpc>
              <a:buNone/>
            </a:pPr>
            <a:endParaRPr lang="en-GB" sz="1200">
              <a:latin typeface="+mn-lt"/>
            </a:endParaRPr>
          </a:p>
          <a:p>
            <a:pPr fontAlgn="t">
              <a:lnSpc>
                <a:spcPts val="1500"/>
              </a:lnSpc>
              <a:buNone/>
            </a:pPr>
            <a:r>
              <a:rPr lang="en-GB" sz="1200" i="0">
                <a:effectLst/>
                <a:latin typeface="+mn-lt"/>
              </a:rPr>
              <a:t>People who joined this event were able to meet local homeowners, see energy-saving improvements up close, and hear honest experiences about what worked, what it cost, and the benefits they've seen. These open houses offered practical inspiration and the opportunity to ask questions in a real-life setting.</a:t>
            </a:r>
          </a:p>
          <a:p>
            <a:pPr fontAlgn="t">
              <a:lnSpc>
                <a:spcPts val="1500"/>
              </a:lnSpc>
              <a:buNone/>
            </a:pPr>
            <a:endParaRPr lang="en-GB" sz="1200" i="0">
              <a:effectLst/>
              <a:latin typeface="+mn-lt"/>
            </a:endParaRPr>
          </a:p>
          <a:p>
            <a:pPr fontAlgn="t">
              <a:lnSpc>
                <a:spcPts val="1500"/>
              </a:lnSpc>
              <a:buNone/>
            </a:pPr>
            <a:r>
              <a:rPr lang="en-GB" sz="1200" i="0">
                <a:effectLst/>
                <a:latin typeface="+mn-lt"/>
              </a:rPr>
              <a:t>👉 Find out more about it: </a:t>
            </a:r>
            <a:r>
              <a:rPr lang="en-GB" sz="1200">
                <a:solidFill>
                  <a:srgbClr val="0432FF"/>
                </a:solidFill>
                <a:latin typeface="Aptos" panose="020B0004020202020204" pitchFamily="34" charset="0"/>
                <a:ea typeface="Times New Roman" panose="02020603050405020304" pitchFamily="18" charset="0"/>
                <a:cs typeface="Aptos" panose="020B0004020202020204" pitchFamily="34" charset="0"/>
              </a:rPr>
              <a:t> </a:t>
            </a:r>
            <a:r>
              <a:rPr lang="en-GB" sz="1200" u="sng">
                <a:solidFill>
                  <a:schemeClr val="tx1"/>
                </a:solidFill>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Eco Open House</a:t>
            </a:r>
            <a:endParaRPr lang="en-GB" sz="1200" u="sng">
              <a:solidFill>
                <a:schemeClr val="tx1"/>
              </a:solidFill>
              <a:latin typeface="+mn-lt"/>
              <a:ea typeface="Times New Roman" panose="02020603050405020304" pitchFamily="18" charset="0"/>
              <a:cs typeface="Aptos" panose="020B0004020202020204" pitchFamily="34" charset="0"/>
            </a:endParaRPr>
          </a:p>
          <a:p>
            <a:pPr fontAlgn="t">
              <a:lnSpc>
                <a:spcPts val="1500"/>
              </a:lnSpc>
              <a:buNone/>
            </a:pPr>
            <a:endParaRPr lang="en-GB" sz="1200" u="sng">
              <a:solidFill>
                <a:schemeClr val="tx1"/>
              </a:solidFill>
              <a:latin typeface="+mn-lt"/>
              <a:ea typeface="Times New Roman" panose="02020603050405020304" pitchFamily="18" charset="0"/>
              <a:cs typeface="Aptos" panose="020B0004020202020204" pitchFamily="34" charset="0"/>
            </a:endParaRPr>
          </a:p>
          <a:p>
            <a:pPr fontAlgn="t">
              <a:lnSpc>
                <a:spcPts val="1500"/>
              </a:lnSpc>
            </a:pPr>
            <a:r>
              <a:rPr lang="en-GB" sz="1200">
                <a:latin typeface="Segoe UI" panose="020B0502040204020203" pitchFamily="34" charset="0"/>
              </a:rPr>
              <a:t>🎥 </a:t>
            </a:r>
            <a:r>
              <a:rPr lang="en-GB" sz="1200"/>
              <a:t>See a video of one of the visited homes </a:t>
            </a:r>
            <a:r>
              <a:rPr lang="en-GB" sz="1200">
                <a:solidFill>
                  <a:schemeClr val="tx1"/>
                </a:solidFill>
                <a:hlinkClick r:id="rId3">
                  <a:extLst>
                    <a:ext uri="{A12FA001-AC4F-418D-AE19-62706E023703}">
                      <ahyp:hlinkClr xmlns:ahyp="http://schemas.microsoft.com/office/drawing/2018/hyperlinkcolor" val="tx"/>
                    </a:ext>
                  </a:extLst>
                </a:hlinkClick>
              </a:rPr>
              <a:t>https://youtu.be/vgO0MvZrEKg?si=1gJOFCoV3 mmM6GM</a:t>
            </a:r>
            <a:endParaRPr lang="en-GB" sz="1200">
              <a:solidFill>
                <a:schemeClr val="tx1"/>
              </a:solidFill>
            </a:endParaRPr>
          </a:p>
          <a:p>
            <a:pPr fontAlgn="t">
              <a:lnSpc>
                <a:spcPts val="1500"/>
              </a:lnSpc>
              <a:buNone/>
            </a:pPr>
            <a:endParaRPr lang="en-GB" sz="1200" u="sng">
              <a:solidFill>
                <a:schemeClr val="tx1"/>
              </a:solidFill>
              <a:latin typeface="+mn-lt"/>
              <a:ea typeface="Times New Roman" panose="02020603050405020304" pitchFamily="18" charset="0"/>
              <a:cs typeface="Aptos" panose="020B0004020202020204" pitchFamily="34" charset="0"/>
            </a:endParaRPr>
          </a:p>
          <a:p>
            <a:pPr fontAlgn="t">
              <a:lnSpc>
                <a:spcPts val="1500"/>
              </a:lnSpc>
              <a:buNone/>
            </a:pPr>
            <a:r>
              <a:rPr lang="en-GB" sz="1200">
                <a:solidFill>
                  <a:schemeClr val="tx1"/>
                </a:solidFill>
                <a:latin typeface="+mn-lt"/>
                <a:ea typeface="Times New Roman" panose="02020603050405020304" pitchFamily="18" charset="0"/>
                <a:cs typeface="Aptos" panose="020B0004020202020204" pitchFamily="34" charset="0"/>
              </a:rPr>
              <a:t>If you are not in these areas but keen on eco open houses, other organisations such as OVESCO holds similar events. OVESCO offers it across Barcombe, Lewes, </a:t>
            </a:r>
            <a:r>
              <a:rPr lang="en-GB" sz="1200" err="1">
                <a:solidFill>
                  <a:schemeClr val="tx1"/>
                </a:solidFill>
                <a:latin typeface="+mn-lt"/>
                <a:ea typeface="Times New Roman" panose="02020603050405020304" pitchFamily="18" charset="0"/>
                <a:cs typeface="Aptos" panose="020B0004020202020204" pitchFamily="34" charset="0"/>
              </a:rPr>
              <a:t>Rodmell</a:t>
            </a:r>
            <a:r>
              <a:rPr lang="en-GB" sz="1200">
                <a:solidFill>
                  <a:schemeClr val="tx1"/>
                </a:solidFill>
                <a:latin typeface="+mn-lt"/>
                <a:ea typeface="Times New Roman" panose="02020603050405020304" pitchFamily="18" charset="0"/>
                <a:cs typeface="Aptos" panose="020B0004020202020204" pitchFamily="34" charset="0"/>
              </a:rPr>
              <a:t>, Hassocks, Ditching, Newhaven and Seaford. </a:t>
            </a:r>
          </a:p>
          <a:p>
            <a:pPr fontAlgn="t">
              <a:lnSpc>
                <a:spcPts val="1500"/>
              </a:lnSpc>
              <a:buNone/>
            </a:pPr>
            <a:r>
              <a:rPr lang="en-GB" sz="1200"/>
              <a:t>👉 </a:t>
            </a:r>
            <a:r>
              <a:rPr lang="en-GB" sz="1200">
                <a:solidFill>
                  <a:schemeClr val="tx1"/>
                </a:solidFill>
                <a:latin typeface="+mn-lt"/>
                <a:ea typeface="Times New Roman" panose="02020603050405020304" pitchFamily="18" charset="0"/>
                <a:cs typeface="Aptos" panose="020B0004020202020204" pitchFamily="34" charset="0"/>
              </a:rPr>
              <a:t>Find more about it here: </a:t>
            </a:r>
            <a:r>
              <a:rPr lang="en-GB" sz="1200">
                <a:solidFill>
                  <a:schemeClr val="tx1"/>
                </a:solidFill>
                <a:latin typeface="+mn-lt"/>
                <a:hlinkClick r:id="rId4">
                  <a:extLst>
                    <a:ext uri="{A12FA001-AC4F-418D-AE19-62706E023703}">
                      <ahyp:hlinkClr xmlns:ahyp="http://schemas.microsoft.com/office/drawing/2018/hyperlinkcolor" val="tx"/>
                    </a:ext>
                  </a:extLst>
                </a:hlinkClick>
              </a:rPr>
              <a:t>Successful Eco Open Home in the Lewes District | </a:t>
            </a:r>
            <a:r>
              <a:rPr lang="en-GB" sz="1200" err="1">
                <a:solidFill>
                  <a:schemeClr val="tx1"/>
                </a:solidFill>
                <a:latin typeface="+mn-lt"/>
                <a:hlinkClick r:id="rId4">
                  <a:extLst>
                    <a:ext uri="{A12FA001-AC4F-418D-AE19-62706E023703}">
                      <ahyp:hlinkClr xmlns:ahyp="http://schemas.microsoft.com/office/drawing/2018/hyperlinkcolor" val="tx"/>
                    </a:ext>
                  </a:extLst>
                </a:hlinkClick>
              </a:rPr>
              <a:t>Ovesco</a:t>
            </a:r>
            <a:endParaRPr lang="en-GB" sz="1200">
              <a:solidFill>
                <a:schemeClr val="tx1"/>
              </a:solidFill>
              <a:latin typeface="+mn-lt"/>
            </a:endParaRPr>
          </a:p>
          <a:p>
            <a:pPr fontAlgn="t">
              <a:lnSpc>
                <a:spcPts val="1500"/>
              </a:lnSpc>
            </a:pPr>
            <a:r>
              <a:rPr lang="en-GB" sz="1200"/>
              <a:t>#CommunityEnergy #SussexEnergy</a:t>
            </a:r>
            <a:endParaRPr lang="en-GB" sz="1200">
              <a:solidFill>
                <a:schemeClr val="tx1"/>
              </a:solidFill>
              <a:latin typeface="+mn-lt"/>
              <a:ea typeface="Times New Roman" panose="02020603050405020304" pitchFamily="18" charset="0"/>
              <a:cs typeface="Aptos" panose="020B0004020202020204" pitchFamily="34" charset="0"/>
            </a:endParaRPr>
          </a:p>
          <a:p>
            <a:pPr fontAlgn="t">
              <a:lnSpc>
                <a:spcPts val="1500"/>
              </a:lnSpc>
              <a:buNone/>
            </a:pPr>
            <a:endParaRPr lang="en-GB" sz="1200" i="0">
              <a:effectLst/>
              <a:latin typeface="+mn-lt"/>
            </a:endParaRPr>
          </a:p>
        </p:txBody>
      </p:sp>
      <p:pic>
        <p:nvPicPr>
          <p:cNvPr id="13" name="Picture 12">
            <a:extLst>
              <a:ext uri="{FF2B5EF4-FFF2-40B4-BE49-F238E27FC236}">
                <a16:creationId xmlns:a16="http://schemas.microsoft.com/office/drawing/2014/main" id="{DCEFDB01-C4E1-CA9A-6889-59C2E92363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8073" y="323120"/>
            <a:ext cx="2144260" cy="1335769"/>
          </a:xfrm>
          <a:prstGeom prst="rect">
            <a:avLst/>
          </a:prstGeom>
        </p:spPr>
      </p:pic>
      <p:sp>
        <p:nvSpPr>
          <p:cNvPr id="14" name="AutoShape 6" descr="pollinator-friendly planting">
            <a:extLst>
              <a:ext uri="{FF2B5EF4-FFF2-40B4-BE49-F238E27FC236}">
                <a16:creationId xmlns:a16="http://schemas.microsoft.com/office/drawing/2014/main" id="{CF3DA7EE-DF4A-A16E-4C84-F0AD8880AD6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0DF007C8-7CFC-5EB6-F424-41CD8792A9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9446" y="1733550"/>
            <a:ext cx="2745933" cy="2249377"/>
          </a:xfrm>
          <a:prstGeom prst="rect">
            <a:avLst/>
          </a:prstGeom>
        </p:spPr>
      </p:pic>
      <p:sp>
        <p:nvSpPr>
          <p:cNvPr id="17" name="TextBox 16">
            <a:extLst>
              <a:ext uri="{FF2B5EF4-FFF2-40B4-BE49-F238E27FC236}">
                <a16:creationId xmlns:a16="http://schemas.microsoft.com/office/drawing/2014/main" id="{B027888C-4EA1-6EB7-DC34-EDDBDC88E58D}"/>
              </a:ext>
            </a:extLst>
          </p:cNvPr>
          <p:cNvSpPr txBox="1"/>
          <p:nvPr/>
        </p:nvSpPr>
        <p:spPr>
          <a:xfrm>
            <a:off x="4572000" y="4800243"/>
            <a:ext cx="4939991" cy="284693"/>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3" name="TextBox 2">
            <a:extLst>
              <a:ext uri="{FF2B5EF4-FFF2-40B4-BE49-F238E27FC236}">
                <a16:creationId xmlns:a16="http://schemas.microsoft.com/office/drawing/2014/main" id="{F2C8F2FC-0743-9185-D66E-5BCAE96257AD}"/>
              </a:ext>
            </a:extLst>
          </p:cNvPr>
          <p:cNvSpPr txBox="1"/>
          <p:nvPr/>
        </p:nvSpPr>
        <p:spPr>
          <a:xfrm>
            <a:off x="5951219" y="3982927"/>
            <a:ext cx="2804159" cy="369332"/>
          </a:xfrm>
          <a:prstGeom prst="rect">
            <a:avLst/>
          </a:prstGeom>
          <a:noFill/>
        </p:spPr>
        <p:txBody>
          <a:bodyPr wrap="square">
            <a:spAutoFit/>
          </a:bodyPr>
          <a:lstStyle/>
          <a:p>
            <a:r>
              <a:rPr lang="en-US" sz="900" i="1"/>
              <a:t>House and wildlife-friendly garden featured in Greening Steyning’s Eco Open House 2026</a:t>
            </a:r>
            <a:endParaRPr lang="en-GB" sz="900" i="1"/>
          </a:p>
        </p:txBody>
      </p:sp>
      <p:sp>
        <p:nvSpPr>
          <p:cNvPr id="4" name="TextBox 3">
            <a:extLst>
              <a:ext uri="{FF2B5EF4-FFF2-40B4-BE49-F238E27FC236}">
                <a16:creationId xmlns:a16="http://schemas.microsoft.com/office/drawing/2014/main" id="{98E19F8A-7663-8DE5-6998-7D02C37FDB92}"/>
              </a:ext>
            </a:extLst>
          </p:cNvPr>
          <p:cNvSpPr txBox="1"/>
          <p:nvPr/>
        </p:nvSpPr>
        <p:spPr>
          <a:xfrm>
            <a:off x="50029" y="4935555"/>
            <a:ext cx="4799062" cy="261610"/>
          </a:xfrm>
          <a:prstGeom prst="rect">
            <a:avLst/>
          </a:prstGeom>
          <a:noFill/>
        </p:spPr>
        <p:txBody>
          <a:bodyPr wrap="square" rtlCol="0">
            <a:spAutoFit/>
          </a:bodyPr>
          <a:lstStyle/>
          <a:p>
            <a:r>
              <a:rPr lang="en-GB" sz="1100" i="1"/>
              <a:t>Tip: If posting on social media, tag Greening Steyning.</a:t>
            </a:r>
          </a:p>
        </p:txBody>
      </p:sp>
      <p:sp>
        <p:nvSpPr>
          <p:cNvPr id="5" name="TextBox 4">
            <a:extLst>
              <a:ext uri="{FF2B5EF4-FFF2-40B4-BE49-F238E27FC236}">
                <a16:creationId xmlns:a16="http://schemas.microsoft.com/office/drawing/2014/main" id="{1CB2C487-F4A4-8205-9C7A-00AA55608CB9}"/>
              </a:ext>
            </a:extLst>
          </p:cNvPr>
          <p:cNvSpPr txBox="1"/>
          <p:nvPr/>
        </p:nvSpPr>
        <p:spPr>
          <a:xfrm>
            <a:off x="6041998" y="1496942"/>
            <a:ext cx="2919220" cy="230832"/>
          </a:xfrm>
          <a:prstGeom prst="rect">
            <a:avLst/>
          </a:prstGeom>
          <a:noFill/>
        </p:spPr>
        <p:txBody>
          <a:bodyPr wrap="square">
            <a:spAutoFit/>
          </a:bodyPr>
          <a:lstStyle/>
          <a:p>
            <a:r>
              <a:rPr lang="en-US" sz="900" i="1"/>
              <a:t>Eco Open Houses logo</a:t>
            </a:r>
            <a:endParaRPr lang="en-GB" sz="900" i="1"/>
          </a:p>
        </p:txBody>
      </p:sp>
    </p:spTree>
    <p:extLst>
      <p:ext uri="{BB962C8B-B14F-4D97-AF65-F5344CB8AC3E}">
        <p14:creationId xmlns:p14="http://schemas.microsoft.com/office/powerpoint/2010/main" val="39083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6F1C-061F-4F3F-8635-629B08152BF1}"/>
              </a:ext>
            </a:extLst>
          </p:cNvPr>
          <p:cNvSpPr>
            <a:spLocks noGrp="1"/>
          </p:cNvSpPr>
          <p:nvPr>
            <p:ph type="title"/>
          </p:nvPr>
        </p:nvSpPr>
        <p:spPr/>
        <p:txBody>
          <a:bodyPr>
            <a:normAutofit fontScale="90000"/>
          </a:bodyPr>
          <a:lstStyle/>
          <a:p>
            <a:r>
              <a:rPr lang="en-US" b="1"/>
              <a:t>Contents</a:t>
            </a:r>
            <a:endParaRPr lang="en-GB" b="1"/>
          </a:p>
        </p:txBody>
      </p:sp>
      <p:sp>
        <p:nvSpPr>
          <p:cNvPr id="3" name="TextBox 2">
            <a:extLst>
              <a:ext uri="{FF2B5EF4-FFF2-40B4-BE49-F238E27FC236}">
                <a16:creationId xmlns:a16="http://schemas.microsoft.com/office/drawing/2014/main" id="{F58C0A42-EDEB-08C7-E286-368B0D32EBDC}"/>
              </a:ext>
            </a:extLst>
          </p:cNvPr>
          <p:cNvSpPr txBox="1"/>
          <p:nvPr/>
        </p:nvSpPr>
        <p:spPr>
          <a:xfrm>
            <a:off x="311700" y="1041537"/>
            <a:ext cx="7520736" cy="2677656"/>
          </a:xfrm>
          <a:prstGeom prst="rect">
            <a:avLst/>
          </a:prstGeom>
          <a:noFill/>
        </p:spPr>
        <p:txBody>
          <a:bodyPr wrap="square" rtlCol="0">
            <a:spAutoFit/>
          </a:bodyPr>
          <a:lstStyle/>
          <a:p>
            <a:pPr marL="285750" indent="-285750">
              <a:buFont typeface="Arial" panose="020B0604020202020204" pitchFamily="34" charset="0"/>
              <a:buChar char="•"/>
            </a:pPr>
            <a:r>
              <a:rPr lang="en-US">
                <a:hlinkClick r:id="rId2" action="ppaction://hlinksldjump"/>
              </a:rPr>
              <a:t>What is community energy?</a:t>
            </a:r>
            <a:endParaRPr lang="en-US"/>
          </a:p>
          <a:p>
            <a:pPr marL="285750" indent="-285750">
              <a:buFont typeface="Arial" panose="020B0604020202020204" pitchFamily="34" charset="0"/>
              <a:buChar char="•"/>
            </a:pPr>
            <a:r>
              <a:rPr lang="en-US">
                <a:hlinkClick r:id="rId3" action="ppaction://hlinksldjump"/>
              </a:rPr>
              <a:t>Why invest in community energy</a:t>
            </a:r>
            <a:endParaRPr lang="en-US"/>
          </a:p>
          <a:p>
            <a:pPr marL="285750" indent="-285750">
              <a:buFont typeface="Arial" panose="020B0604020202020204" pitchFamily="34" charset="0"/>
              <a:buChar char="•"/>
            </a:pPr>
            <a:r>
              <a:rPr lang="en-US">
                <a:hlinkClick r:id="rId4" action="ppaction://hlinksldjump"/>
              </a:rPr>
              <a:t>Ouse Valley Energy Services Company CIC (OVESCO)</a:t>
            </a:r>
            <a:endParaRPr lang="en-US"/>
          </a:p>
          <a:p>
            <a:pPr marL="285750" indent="-285750">
              <a:buFont typeface="Arial" panose="020B0604020202020204" pitchFamily="34" charset="0"/>
              <a:buChar char="•"/>
            </a:pPr>
            <a:r>
              <a:rPr lang="en-US">
                <a:hlinkClick r:id="rId5" action="ppaction://hlinksldjump"/>
              </a:rPr>
              <a:t>Brighton &amp; Hove Energy Services Co-Op (</a:t>
            </a:r>
            <a:r>
              <a:rPr lang="en-US" err="1">
                <a:hlinkClick r:id="rId5" action="ppaction://hlinksldjump"/>
              </a:rPr>
              <a:t>BHESCo</a:t>
            </a:r>
            <a:r>
              <a:rPr lang="en-US">
                <a:hlinkClick r:id="rId5" action="ppaction://hlinksldjump"/>
              </a:rPr>
              <a:t>)</a:t>
            </a:r>
            <a:endParaRPr lang="en-US"/>
          </a:p>
          <a:p>
            <a:pPr marL="285750" indent="-285750">
              <a:buFont typeface="Arial" panose="020B0604020202020204" pitchFamily="34" charset="0"/>
              <a:buChar char="•"/>
            </a:pPr>
            <a:r>
              <a:rPr lang="en-GB">
                <a:hlinkClick r:id="rId6" action="ppaction://hlinksldjump"/>
              </a:rPr>
              <a:t>Brighton Energy Co-op (BEC)</a:t>
            </a:r>
            <a:endParaRPr lang="en-GB"/>
          </a:p>
          <a:p>
            <a:pPr marL="285750" indent="-285750">
              <a:buFont typeface="Arial" panose="020B0604020202020204" pitchFamily="34" charset="0"/>
              <a:buChar char="•"/>
            </a:pPr>
            <a:r>
              <a:rPr lang="en-GB">
                <a:hlinkClick r:id="rId7" action="ppaction://hlinksldjump"/>
              </a:rPr>
              <a:t>Energise South </a:t>
            </a:r>
            <a:endParaRPr lang="en-GB"/>
          </a:p>
          <a:p>
            <a:pPr marL="285750" indent="-285750">
              <a:buFont typeface="Arial" panose="020B0604020202020204" pitchFamily="34" charset="0"/>
              <a:buChar char="•"/>
            </a:pPr>
            <a:r>
              <a:rPr lang="en-GB">
                <a:hlinkClick r:id="rId8" action="ppaction://hlinksldjump"/>
              </a:rPr>
              <a:t>Community Energy Pathways </a:t>
            </a:r>
            <a:endParaRPr lang="en-GB"/>
          </a:p>
          <a:p>
            <a:pPr marL="285750" indent="-285750">
              <a:buFont typeface="Arial" panose="020B0604020202020204" pitchFamily="34" charset="0"/>
              <a:buChar char="•"/>
            </a:pPr>
            <a:r>
              <a:rPr lang="en-GB">
                <a:hlinkClick r:id="rId9" action="ppaction://hlinksldjump"/>
              </a:rPr>
              <a:t>Energise South Downs </a:t>
            </a:r>
            <a:endParaRPr lang="en-GB"/>
          </a:p>
          <a:p>
            <a:pPr marL="285750" indent="-285750">
              <a:buFont typeface="Arial" panose="020B0604020202020204" pitchFamily="34" charset="0"/>
              <a:buChar char="•"/>
            </a:pPr>
            <a:r>
              <a:rPr lang="en-GB">
                <a:hlinkClick r:id="rId10" action="ppaction://hlinksldjump"/>
              </a:rPr>
              <a:t>Energise Sussex Coast</a:t>
            </a:r>
            <a:endParaRPr lang="en-GB"/>
          </a:p>
          <a:p>
            <a:pPr marL="285750" indent="-285750">
              <a:buFont typeface="Arial" panose="020B0604020202020204" pitchFamily="34" charset="0"/>
              <a:buChar char="•"/>
            </a:pPr>
            <a:r>
              <a:rPr lang="en-GB">
                <a:hlinkClick r:id="rId11" action="ppaction://hlinksldjump"/>
              </a:rPr>
              <a:t>Forest Row Co-op</a:t>
            </a:r>
            <a:endParaRPr lang="en-GB"/>
          </a:p>
          <a:p>
            <a:pPr marL="285750" indent="-285750">
              <a:buFont typeface="Arial" panose="020B0604020202020204" pitchFamily="34" charset="0"/>
              <a:buChar char="•"/>
            </a:pPr>
            <a:r>
              <a:rPr lang="en-GB">
                <a:hlinkClick r:id="rId12" action="ppaction://hlinksldjump"/>
              </a:rPr>
              <a:t>Upcoming event: free energy advice session at the Heene </a:t>
            </a:r>
            <a:endParaRPr lang="en-GB"/>
          </a:p>
          <a:p>
            <a:pPr marL="285750" indent="-285750">
              <a:buFont typeface="Arial" panose="020B0604020202020204" pitchFamily="34" charset="0"/>
              <a:buChar char="•"/>
            </a:pPr>
            <a:r>
              <a:rPr lang="en-GB">
                <a:hlinkClick r:id="rId13" action="ppaction://hlinksldjump"/>
              </a:rPr>
              <a:t>Greening Steyning </a:t>
            </a:r>
            <a:endParaRPr lang="en-GB"/>
          </a:p>
        </p:txBody>
      </p:sp>
    </p:spTree>
    <p:extLst>
      <p:ext uri="{BB962C8B-B14F-4D97-AF65-F5344CB8AC3E}">
        <p14:creationId xmlns:p14="http://schemas.microsoft.com/office/powerpoint/2010/main" val="122988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90F5ED-6E62-72E1-F149-10811B433D92}"/>
              </a:ext>
            </a:extLst>
          </p:cNvPr>
          <p:cNvSpPr txBox="1"/>
          <p:nvPr/>
        </p:nvSpPr>
        <p:spPr>
          <a:xfrm>
            <a:off x="933938" y="1100527"/>
            <a:ext cx="1133644" cy="276999"/>
          </a:xfrm>
          <a:prstGeom prst="rect">
            <a:avLst/>
          </a:prstGeom>
          <a:noFill/>
        </p:spPr>
        <p:txBody>
          <a:bodyPr wrap="none" rtlCol="0">
            <a:spAutoFit/>
          </a:bodyPr>
          <a:lstStyle/>
          <a:p>
            <a:r>
              <a:rPr lang="en-US" sz="1200" b="1">
                <a:solidFill>
                  <a:schemeClr val="bg1"/>
                </a:solidFill>
              </a:rPr>
              <a:t>OWNERSHIP</a:t>
            </a:r>
            <a:endParaRPr lang="en-GB" sz="1200" b="1">
              <a:solidFill>
                <a:schemeClr val="bg1"/>
              </a:solidFill>
            </a:endParaRPr>
          </a:p>
        </p:txBody>
      </p:sp>
      <p:sp>
        <p:nvSpPr>
          <p:cNvPr id="7" name="TextBox 6">
            <a:extLst>
              <a:ext uri="{FF2B5EF4-FFF2-40B4-BE49-F238E27FC236}">
                <a16:creationId xmlns:a16="http://schemas.microsoft.com/office/drawing/2014/main" id="{F4112483-665B-49E6-9F5B-64C0C771B72F}"/>
              </a:ext>
            </a:extLst>
          </p:cNvPr>
          <p:cNvSpPr txBox="1"/>
          <p:nvPr/>
        </p:nvSpPr>
        <p:spPr>
          <a:xfrm>
            <a:off x="597708" y="1516863"/>
            <a:ext cx="2152118" cy="1015663"/>
          </a:xfrm>
          <a:prstGeom prst="rect">
            <a:avLst/>
          </a:prstGeom>
          <a:noFill/>
        </p:spPr>
        <p:txBody>
          <a:bodyPr wrap="square" rtlCol="0">
            <a:spAutoFit/>
          </a:bodyPr>
          <a:lstStyle/>
          <a:p>
            <a:r>
              <a:rPr lang="en-GB" sz="1000" b="1">
                <a:solidFill>
                  <a:schemeClr val="bg1"/>
                </a:solidFill>
              </a:rPr>
              <a:t>Community groups invest in renewable energy projects, keeping benefits local and giving </a:t>
            </a:r>
            <a:br>
              <a:rPr lang="en-GB" sz="1000" b="1">
                <a:solidFill>
                  <a:schemeClr val="bg1"/>
                </a:solidFill>
              </a:rPr>
            </a:br>
            <a:r>
              <a:rPr lang="en-GB" sz="1000" b="1">
                <a:solidFill>
                  <a:schemeClr val="bg1"/>
                </a:solidFill>
              </a:rPr>
              <a:t>everyone the chance to participate. </a:t>
            </a:r>
          </a:p>
        </p:txBody>
      </p:sp>
      <p:sp>
        <p:nvSpPr>
          <p:cNvPr id="9" name="TextBox 8">
            <a:extLst>
              <a:ext uri="{FF2B5EF4-FFF2-40B4-BE49-F238E27FC236}">
                <a16:creationId xmlns:a16="http://schemas.microsoft.com/office/drawing/2014/main" id="{492CD699-036D-7178-C32F-4E0DE3C989C9}"/>
              </a:ext>
            </a:extLst>
          </p:cNvPr>
          <p:cNvSpPr txBox="1"/>
          <p:nvPr/>
        </p:nvSpPr>
        <p:spPr>
          <a:xfrm>
            <a:off x="63960" y="524283"/>
            <a:ext cx="4997166" cy="3000821"/>
          </a:xfrm>
          <a:prstGeom prst="rect">
            <a:avLst/>
          </a:prstGeom>
          <a:noFill/>
        </p:spPr>
        <p:txBody>
          <a:bodyPr wrap="square">
            <a:spAutoFit/>
          </a:bodyPr>
          <a:lstStyle/>
          <a:p>
            <a:pPr>
              <a:spcAft>
                <a:spcPts val="600"/>
              </a:spcAft>
            </a:pPr>
            <a:r>
              <a:rPr lang="en-GB" sz="1200" b="1" i="0" u="none" strike="noStrike" cap="none">
                <a:solidFill>
                  <a:srgbClr val="000000"/>
                </a:solidFill>
                <a:effectLst/>
                <a:latin typeface="+mn-lt"/>
                <a:ea typeface="Arial"/>
                <a:cs typeface="Arial"/>
                <a:sym typeface="Arial"/>
              </a:rPr>
              <a:t>W</a:t>
            </a:r>
            <a:r>
              <a:rPr lang="en-GB" sz="1200" b="1">
                <a:latin typeface="+mn-lt"/>
              </a:rPr>
              <a:t>hat is community energy?</a:t>
            </a:r>
            <a:br>
              <a:rPr lang="en-GB" sz="1200" b="0" i="0" u="none" strike="noStrike" cap="none">
                <a:solidFill>
                  <a:srgbClr val="000000"/>
                </a:solidFill>
                <a:effectLst/>
                <a:latin typeface="+mn-lt"/>
                <a:ea typeface="Arial"/>
                <a:cs typeface="Arial"/>
                <a:sym typeface="Arial"/>
              </a:rPr>
            </a:br>
            <a:r>
              <a:rPr lang="en-US" sz="1200">
                <a:latin typeface="+mn-lt"/>
              </a:rPr>
              <a:t>Community energy organisations bring people together to collectively develop and own renewable energy projects. By keeping ownership local, they ensure that the social, environmental, and economic benefits, such as lower energy costs, reduced carbon emissions, and investment in the community, are shared by those who live there. </a:t>
            </a:r>
          </a:p>
          <a:p>
            <a:pPr>
              <a:spcAft>
                <a:spcPts val="600"/>
              </a:spcAft>
            </a:pPr>
            <a:r>
              <a:rPr lang="en-US" sz="1200">
                <a:latin typeface="+mn-lt"/>
              </a:rPr>
              <a:t>Their aim is to give communities greater control over how their energy is produced and used, while supporting a more sustainable future.</a:t>
            </a:r>
            <a:endParaRPr lang="en-GB" sz="1200">
              <a:latin typeface="+mn-lt"/>
            </a:endParaRPr>
          </a:p>
          <a:p>
            <a:pPr>
              <a:spcAft>
                <a:spcPts val="600"/>
              </a:spcAft>
            </a:pPr>
            <a:r>
              <a:rPr lang="en-GB" sz="1200" b="0" i="0" u="none" strike="noStrike" cap="none">
                <a:solidFill>
                  <a:srgbClr val="000000"/>
                </a:solidFill>
                <a:effectLst/>
                <a:latin typeface="+mn-lt"/>
                <a:ea typeface="Arial"/>
                <a:cs typeface="Arial"/>
                <a:sym typeface="Arial"/>
              </a:rPr>
              <a:t>#CommunityEnergy #SussexEnergy</a:t>
            </a:r>
            <a:endParaRPr lang="en-GB" sz="1200">
              <a:latin typeface="+mn-lt"/>
            </a:endParaRPr>
          </a:p>
          <a:p>
            <a:r>
              <a:rPr lang="en-US" sz="1200">
                <a:latin typeface="+mn-lt"/>
              </a:rPr>
              <a:t>👉 </a:t>
            </a:r>
            <a:r>
              <a:rPr lang="en-GB" sz="1200" b="0" i="0" u="none" strike="noStrike" cap="none">
                <a:solidFill>
                  <a:srgbClr val="000000"/>
                </a:solidFill>
                <a:effectLst/>
                <a:latin typeface="+mn-lt"/>
                <a:ea typeface="Arial"/>
                <a:cs typeface="Arial"/>
                <a:sym typeface="Arial"/>
              </a:rPr>
              <a:t>Find more here: </a:t>
            </a:r>
            <a:r>
              <a:rPr lang="en-GB" sz="1200">
                <a:solidFill>
                  <a:schemeClr val="tx1"/>
                </a:solidFill>
                <a:latin typeface="+mn-lt"/>
                <a:hlinkClick r:id="rId3">
                  <a:extLst>
                    <a:ext uri="{A12FA001-AC4F-418D-AE19-62706E023703}">
                      <ahyp:hlinkClr xmlns:ahyp="http://schemas.microsoft.com/office/drawing/2018/hyperlinkcolor" val="tx"/>
                    </a:ext>
                  </a:extLst>
                </a:hlinkClick>
              </a:rPr>
              <a:t>Shared Ownership - Community Energy Pathways</a:t>
            </a:r>
            <a:r>
              <a:rPr lang="en-GB" sz="1200">
                <a:solidFill>
                  <a:schemeClr val="tx1"/>
                </a:solidFill>
                <a:latin typeface="+mn-lt"/>
              </a:rPr>
              <a:t> </a:t>
            </a:r>
          </a:p>
          <a:p>
            <a:r>
              <a:rPr lang="en-GB" sz="1200">
                <a:latin typeface="+mn-lt"/>
              </a:rPr>
              <a:t>🎥Watch a video about it here:</a:t>
            </a:r>
            <a:r>
              <a:rPr lang="en-GB" sz="1200" b="0" i="0" u="none" strike="noStrike" cap="none">
                <a:solidFill>
                  <a:srgbClr val="000000"/>
                </a:solidFill>
                <a:effectLst/>
                <a:latin typeface="+mn-lt"/>
                <a:ea typeface="Arial"/>
                <a:cs typeface="Arial"/>
                <a:sym typeface="Arial"/>
              </a:rPr>
              <a:t> </a:t>
            </a:r>
            <a:r>
              <a:rPr lang="en-GB" sz="1200" u="sng">
                <a:solidFill>
                  <a:schemeClr val="tx1"/>
                </a:solidFill>
                <a:latin typeface="+mn-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https://www.youtube.com/watch?v=3nKHraiKRXs&amp;t=2s</a:t>
            </a:r>
            <a:endParaRPr lang="en-GB" sz="1200" u="sng">
              <a:solidFill>
                <a:schemeClr val="tx1"/>
              </a:solidFill>
              <a:latin typeface="+mn-lt"/>
              <a:ea typeface="Aptos" panose="020B0004020202020204" pitchFamily="34" charset="0"/>
              <a:cs typeface="Aptos" panose="020B0004020202020204" pitchFamily="34" charset="0"/>
            </a:endParaRPr>
          </a:p>
          <a:p>
            <a:endParaRPr lang="en-GB" sz="1200">
              <a:latin typeface="+mn-lt"/>
            </a:endParaRPr>
          </a:p>
          <a:p>
            <a:endParaRPr lang="en-GB" sz="1200">
              <a:latin typeface="+mn-lt"/>
            </a:endParaRPr>
          </a:p>
        </p:txBody>
      </p:sp>
      <p:pic>
        <p:nvPicPr>
          <p:cNvPr id="29" name="Picture 28">
            <a:extLst>
              <a:ext uri="{FF2B5EF4-FFF2-40B4-BE49-F238E27FC236}">
                <a16:creationId xmlns:a16="http://schemas.microsoft.com/office/drawing/2014/main" id="{2AC2C8C5-7C3A-B3A7-4A1A-E494F39EA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6904" y="149409"/>
            <a:ext cx="3671520" cy="2447681"/>
          </a:xfrm>
          <a:prstGeom prst="rect">
            <a:avLst/>
          </a:prstGeom>
        </p:spPr>
      </p:pic>
      <p:pic>
        <p:nvPicPr>
          <p:cNvPr id="31" name="Picture 30">
            <a:extLst>
              <a:ext uri="{FF2B5EF4-FFF2-40B4-BE49-F238E27FC236}">
                <a16:creationId xmlns:a16="http://schemas.microsoft.com/office/drawing/2014/main" id="{28637C96-8C8B-8368-392A-A733DAB179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192" y="3088645"/>
            <a:ext cx="4102701" cy="1788366"/>
          </a:xfrm>
          <a:prstGeom prst="rect">
            <a:avLst/>
          </a:prstGeom>
        </p:spPr>
      </p:pic>
      <p:pic>
        <p:nvPicPr>
          <p:cNvPr id="3074" name="Picture 2">
            <a:extLst>
              <a:ext uri="{FF2B5EF4-FFF2-40B4-BE49-F238E27FC236}">
                <a16:creationId xmlns:a16="http://schemas.microsoft.com/office/drawing/2014/main" id="{01D459E2-2381-C1FF-D4E4-8E6B416FD26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32769" y="2887764"/>
            <a:ext cx="1516482" cy="17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BB7E2E8-BCFF-9DE2-1EA3-EF65FF01FA34}"/>
              </a:ext>
            </a:extLst>
          </p:cNvPr>
          <p:cNvSpPr txBox="1"/>
          <p:nvPr/>
        </p:nvSpPr>
        <p:spPr>
          <a:xfrm>
            <a:off x="7540465" y="3371969"/>
            <a:ext cx="1603535" cy="861774"/>
          </a:xfrm>
          <a:prstGeom prst="rect">
            <a:avLst/>
          </a:prstGeom>
          <a:noFill/>
        </p:spPr>
        <p:txBody>
          <a:bodyPr wrap="square">
            <a:spAutoFit/>
          </a:bodyPr>
          <a:lstStyle/>
          <a:p>
            <a:pPr fontAlgn="t">
              <a:lnSpc>
                <a:spcPts val="1500"/>
              </a:lnSpc>
              <a:buNone/>
            </a:pPr>
            <a:r>
              <a:rPr lang="en-GB" sz="1200" b="0" i="1">
                <a:effectLst/>
                <a:highlight>
                  <a:srgbClr val="FFFF00"/>
                </a:highlight>
                <a:latin typeface="+mn-lt"/>
              </a:rPr>
              <a:t>Images licensed for free use. No attribution or credit is required.</a:t>
            </a:r>
          </a:p>
        </p:txBody>
      </p:sp>
      <p:sp>
        <p:nvSpPr>
          <p:cNvPr id="2" name="TextBox 1">
            <a:extLst>
              <a:ext uri="{FF2B5EF4-FFF2-40B4-BE49-F238E27FC236}">
                <a16:creationId xmlns:a16="http://schemas.microsoft.com/office/drawing/2014/main" id="{E37DB35B-5ECF-2740-8949-2B370C23AC2B}"/>
              </a:ext>
            </a:extLst>
          </p:cNvPr>
          <p:cNvSpPr txBox="1"/>
          <p:nvPr/>
        </p:nvSpPr>
        <p:spPr>
          <a:xfrm>
            <a:off x="5118340" y="2571750"/>
            <a:ext cx="3968648" cy="800219"/>
          </a:xfrm>
          <a:prstGeom prst="rect">
            <a:avLst/>
          </a:prstGeom>
          <a:noFill/>
        </p:spPr>
        <p:txBody>
          <a:bodyPr wrap="square" rtlCol="0">
            <a:spAutoFit/>
          </a:bodyPr>
          <a:lstStyle/>
          <a:p>
            <a:r>
              <a:rPr lang="en-US" sz="900" i="1"/>
              <a:t>Visual of solar panels and wind turbines powering a sustainable residential community</a:t>
            </a:r>
          </a:p>
          <a:p>
            <a:endParaRPr lang="en-US"/>
          </a:p>
          <a:p>
            <a:endParaRPr lang="en-GB"/>
          </a:p>
        </p:txBody>
      </p:sp>
      <p:sp>
        <p:nvSpPr>
          <p:cNvPr id="4" name="TextBox 3">
            <a:extLst>
              <a:ext uri="{FF2B5EF4-FFF2-40B4-BE49-F238E27FC236}">
                <a16:creationId xmlns:a16="http://schemas.microsoft.com/office/drawing/2014/main" id="{CB03C4D2-FB0F-CD80-D527-7CA66C7A26A5}"/>
              </a:ext>
            </a:extLst>
          </p:cNvPr>
          <p:cNvSpPr txBox="1"/>
          <p:nvPr/>
        </p:nvSpPr>
        <p:spPr>
          <a:xfrm>
            <a:off x="441634" y="4877011"/>
            <a:ext cx="3251896" cy="230832"/>
          </a:xfrm>
          <a:prstGeom prst="rect">
            <a:avLst/>
          </a:prstGeom>
          <a:noFill/>
        </p:spPr>
        <p:txBody>
          <a:bodyPr wrap="square">
            <a:spAutoFit/>
          </a:bodyPr>
          <a:lstStyle/>
          <a:p>
            <a:r>
              <a:rPr lang="en-US" sz="900" i="1"/>
              <a:t>Illustration of a sustainable community.</a:t>
            </a:r>
            <a:endParaRPr lang="en-GB" sz="900" i="1"/>
          </a:p>
        </p:txBody>
      </p:sp>
      <p:sp>
        <p:nvSpPr>
          <p:cNvPr id="3" name="TextBox 2">
            <a:extLst>
              <a:ext uri="{FF2B5EF4-FFF2-40B4-BE49-F238E27FC236}">
                <a16:creationId xmlns:a16="http://schemas.microsoft.com/office/drawing/2014/main" id="{B72AD2AE-B754-80D4-D2E3-8654A4D39D48}"/>
              </a:ext>
            </a:extLst>
          </p:cNvPr>
          <p:cNvSpPr txBox="1"/>
          <p:nvPr/>
        </p:nvSpPr>
        <p:spPr>
          <a:xfrm>
            <a:off x="5150542" y="4625646"/>
            <a:ext cx="3162186" cy="507831"/>
          </a:xfrm>
          <a:prstGeom prst="rect">
            <a:avLst/>
          </a:prstGeom>
          <a:noFill/>
        </p:spPr>
        <p:txBody>
          <a:bodyPr wrap="square">
            <a:spAutoFit/>
          </a:bodyPr>
          <a:lstStyle/>
          <a:p>
            <a:r>
              <a:rPr lang="en-US" sz="900" i="1"/>
              <a:t>Lightbulb with words ‘Sussex has one of the UK’s strongest community energy networks. Every solar panel installed within Sussex keeps profits in our community.’</a:t>
            </a:r>
            <a:endParaRPr lang="en-GB" sz="900" i="1"/>
          </a:p>
        </p:txBody>
      </p:sp>
    </p:spTree>
    <p:extLst>
      <p:ext uri="{BB962C8B-B14F-4D97-AF65-F5344CB8AC3E}">
        <p14:creationId xmlns:p14="http://schemas.microsoft.com/office/powerpoint/2010/main" val="142381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563B65-6AEB-33F7-A5A0-429756D988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246" y="1300046"/>
            <a:ext cx="3354485" cy="3205302"/>
          </a:xfrm>
          <a:prstGeom prst="rect">
            <a:avLst/>
          </a:prstGeom>
        </p:spPr>
      </p:pic>
      <p:pic>
        <p:nvPicPr>
          <p:cNvPr id="13" name="Picture 12">
            <a:extLst>
              <a:ext uri="{FF2B5EF4-FFF2-40B4-BE49-F238E27FC236}">
                <a16:creationId xmlns:a16="http://schemas.microsoft.com/office/drawing/2014/main" id="{185B7DBC-CB74-15DD-B74E-22683CC7A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0247" y="332050"/>
            <a:ext cx="3354485" cy="674780"/>
          </a:xfrm>
          <a:prstGeom prst="rect">
            <a:avLst/>
          </a:prstGeom>
        </p:spPr>
      </p:pic>
      <p:sp>
        <p:nvSpPr>
          <p:cNvPr id="19" name="TextBox 18">
            <a:extLst>
              <a:ext uri="{FF2B5EF4-FFF2-40B4-BE49-F238E27FC236}">
                <a16:creationId xmlns:a16="http://schemas.microsoft.com/office/drawing/2014/main" id="{0B48DE61-70AB-69B7-1E7F-4CECC77E188B}"/>
              </a:ext>
            </a:extLst>
          </p:cNvPr>
          <p:cNvSpPr txBox="1"/>
          <p:nvPr/>
        </p:nvSpPr>
        <p:spPr>
          <a:xfrm>
            <a:off x="59266" y="505800"/>
            <a:ext cx="5670980" cy="4532010"/>
          </a:xfrm>
          <a:prstGeom prst="rect">
            <a:avLst/>
          </a:prstGeom>
          <a:noFill/>
        </p:spPr>
        <p:txBody>
          <a:bodyPr wrap="square">
            <a:spAutoFit/>
          </a:bodyPr>
          <a:lstStyle/>
          <a:p>
            <a:pPr fontAlgn="t">
              <a:lnSpc>
                <a:spcPts val="1500"/>
              </a:lnSpc>
              <a:buNone/>
            </a:pPr>
            <a:r>
              <a:rPr lang="en-US" sz="1200" b="1" i="0">
                <a:effectLst/>
                <a:latin typeface="+mn-lt"/>
              </a:rPr>
              <a:t>Why invest in community energy?</a:t>
            </a:r>
          </a:p>
          <a:p>
            <a:pPr fontAlgn="t">
              <a:lnSpc>
                <a:spcPts val="1500"/>
              </a:lnSpc>
              <a:buNone/>
            </a:pPr>
            <a:r>
              <a:rPr lang="en-GB" sz="1200">
                <a:latin typeface="+mn-lt"/>
              </a:rPr>
              <a:t>Investing in community energy helps create a cleaner, fairer, and more resilient future for Sussex.</a:t>
            </a:r>
          </a:p>
          <a:p>
            <a:pPr fontAlgn="t">
              <a:lnSpc>
                <a:spcPts val="1500"/>
              </a:lnSpc>
              <a:buNone/>
            </a:pPr>
            <a:endParaRPr lang="en-GB" sz="1200">
              <a:latin typeface="+mn-lt"/>
            </a:endParaRPr>
          </a:p>
          <a:p>
            <a:pPr fontAlgn="t">
              <a:lnSpc>
                <a:spcPts val="1500"/>
              </a:lnSpc>
              <a:buNone/>
            </a:pPr>
            <a:r>
              <a:rPr lang="en-GB" sz="1200">
                <a:latin typeface="+mn-lt"/>
              </a:rPr>
              <a:t>By investing, you can:</a:t>
            </a:r>
          </a:p>
          <a:p>
            <a:pPr fontAlgn="t">
              <a:lnSpc>
                <a:spcPts val="1500"/>
              </a:lnSpc>
              <a:buNone/>
            </a:pPr>
            <a:r>
              <a:rPr lang="en-GB" sz="1200">
                <a:latin typeface="+mn-lt"/>
              </a:rPr>
              <a:t>🌱 Support local renewable energy projects that provide clean energy for homes, businesses, and community organisations.</a:t>
            </a:r>
          </a:p>
          <a:p>
            <a:pPr fontAlgn="t">
              <a:lnSpc>
                <a:spcPts val="1500"/>
              </a:lnSpc>
              <a:buNone/>
            </a:pPr>
            <a:r>
              <a:rPr lang="en-GB" sz="1200">
                <a:latin typeface="+mn-lt"/>
              </a:rPr>
              <a:t>🏘️ Help keep profits within the local community, funding projects that deliver social, economic, and environmental benefits.</a:t>
            </a:r>
          </a:p>
          <a:p>
            <a:pPr fontAlgn="t">
              <a:lnSpc>
                <a:spcPts val="1500"/>
              </a:lnSpc>
              <a:buNone/>
            </a:pPr>
            <a:r>
              <a:rPr lang="en-GB" sz="1200">
                <a:latin typeface="+mn-lt"/>
              </a:rPr>
              <a:t>💷 Receive a potential financial return through community share offers while supporting positive climate action. </a:t>
            </a:r>
          </a:p>
          <a:p>
            <a:pPr fontAlgn="t">
              <a:lnSpc>
                <a:spcPts val="1500"/>
              </a:lnSpc>
              <a:buNone/>
            </a:pPr>
            <a:r>
              <a:rPr lang="en-GB" sz="1200">
                <a:latin typeface="+mn-lt"/>
              </a:rPr>
              <a:t>🌍 Accelerate the transition to net zero by backing affordable, locally owned renewable energy.</a:t>
            </a:r>
          </a:p>
          <a:p>
            <a:pPr fontAlgn="t">
              <a:lnSpc>
                <a:spcPts val="1500"/>
              </a:lnSpc>
            </a:pPr>
            <a:endParaRPr lang="en-GB" sz="1200">
              <a:latin typeface="+mn-lt"/>
            </a:endParaRPr>
          </a:p>
          <a:p>
            <a:pPr fontAlgn="t">
              <a:lnSpc>
                <a:spcPts val="1500"/>
              </a:lnSpc>
            </a:pPr>
            <a:r>
              <a:rPr lang="en-GB" sz="1200" b="1">
                <a:latin typeface="+mn-lt"/>
              </a:rPr>
              <a:t>Find Community Energy Investment Opportunities</a:t>
            </a:r>
            <a:br>
              <a:rPr lang="en-GB" sz="1200">
                <a:latin typeface="+mn-lt"/>
              </a:rPr>
            </a:br>
            <a:r>
              <a:rPr lang="en-GB" sz="1200">
                <a:latin typeface="+mn-lt"/>
              </a:rPr>
              <a:t>Community Energy England is the voice for the community energy sector. On the following page, community share offers from organisations across the UK are listed, giving people the opportunity to support renewable energy projects while helping create local environmental and community benefits. Investors can explore a range of projects and choose opportunities that align with their values and interests. 👉 Browse current share offers:</a:t>
            </a:r>
            <a:r>
              <a:rPr lang="en-GB" sz="1200" b="1">
                <a:latin typeface="+mn-lt"/>
              </a:rPr>
              <a:t> </a:t>
            </a:r>
            <a:r>
              <a:rPr lang="en-US" altLang="en-US" sz="1200">
                <a:solidFill>
                  <a:schemeClr val="tx1"/>
                </a:solidFill>
                <a:latin typeface="+mn-lt"/>
                <a:hlinkClick r:id="rId4" tooltip="https://communityenergyengland.org/share-offers/">
                  <a:extLst>
                    <a:ext uri="{A12FA001-AC4F-418D-AE19-62706E023703}">
                      <ahyp:hlinkClr xmlns:ahyp="http://schemas.microsoft.com/office/drawing/2018/hyperlinkcolor" val="tx"/>
                    </a:ext>
                  </a:extLst>
                </a:hlinkClick>
              </a:rPr>
              <a:t>Share Offers - Community Energy England</a:t>
            </a:r>
            <a:r>
              <a:rPr lang="en-US" altLang="en-US" sz="1200">
                <a:solidFill>
                  <a:schemeClr val="tx1"/>
                </a:solidFill>
                <a:latin typeface="+mn-lt"/>
              </a:rPr>
              <a:t>. </a:t>
            </a:r>
            <a:r>
              <a:rPr lang="en-GB" sz="1200">
                <a:latin typeface="+mn-lt"/>
              </a:rPr>
              <a:t>#CommunityEnergy #SussexEnergy</a:t>
            </a:r>
          </a:p>
          <a:p>
            <a:pPr fontAlgn="t">
              <a:lnSpc>
                <a:spcPts val="1500"/>
              </a:lnSpc>
              <a:buNone/>
            </a:pPr>
            <a:endParaRPr lang="en-GB" sz="1200">
              <a:latin typeface="+mn-lt"/>
            </a:endParaRPr>
          </a:p>
        </p:txBody>
      </p:sp>
      <p:sp>
        <p:nvSpPr>
          <p:cNvPr id="5" name="TextBox 4">
            <a:extLst>
              <a:ext uri="{FF2B5EF4-FFF2-40B4-BE49-F238E27FC236}">
                <a16:creationId xmlns:a16="http://schemas.microsoft.com/office/drawing/2014/main" id="{0EBD683B-E11B-F76B-1288-8498D75E13AF}"/>
              </a:ext>
            </a:extLst>
          </p:cNvPr>
          <p:cNvSpPr txBox="1"/>
          <p:nvPr/>
        </p:nvSpPr>
        <p:spPr>
          <a:xfrm>
            <a:off x="5015780" y="4756222"/>
            <a:ext cx="4572000" cy="284693"/>
          </a:xfrm>
          <a:prstGeom prst="rect">
            <a:avLst/>
          </a:prstGeom>
          <a:noFill/>
        </p:spPr>
        <p:txBody>
          <a:bodyPr wrap="square" rtlCol="0">
            <a:spAutoFit/>
          </a:bodyPr>
          <a:lstStyle/>
          <a:p>
            <a:pPr fontAlgn="t">
              <a:lnSpc>
                <a:spcPts val="1500"/>
              </a:lnSpc>
              <a:buNone/>
            </a:pPr>
            <a:r>
              <a:rPr lang="en-GB" sz="1100" i="1">
                <a:highlight>
                  <a:srgbClr val="FFFF00"/>
                </a:highlight>
              </a:rPr>
              <a:t>Images licensed for free use. No attribution or credit is required.</a:t>
            </a:r>
          </a:p>
        </p:txBody>
      </p:sp>
      <p:sp>
        <p:nvSpPr>
          <p:cNvPr id="2" name="TextBox 1">
            <a:extLst>
              <a:ext uri="{FF2B5EF4-FFF2-40B4-BE49-F238E27FC236}">
                <a16:creationId xmlns:a16="http://schemas.microsoft.com/office/drawing/2014/main" id="{07A2D9B7-7E55-98AB-23D0-6A839741A4E9}"/>
              </a:ext>
            </a:extLst>
          </p:cNvPr>
          <p:cNvSpPr txBox="1"/>
          <p:nvPr/>
        </p:nvSpPr>
        <p:spPr>
          <a:xfrm>
            <a:off x="50029" y="4815485"/>
            <a:ext cx="4799062" cy="261610"/>
          </a:xfrm>
          <a:prstGeom prst="rect">
            <a:avLst/>
          </a:prstGeom>
          <a:noFill/>
        </p:spPr>
        <p:txBody>
          <a:bodyPr wrap="square" rtlCol="0">
            <a:spAutoFit/>
          </a:bodyPr>
          <a:lstStyle/>
          <a:p>
            <a:r>
              <a:rPr lang="en-GB" sz="1100" i="1"/>
              <a:t>Tip: If posting on social media, tag Community Energy England.</a:t>
            </a:r>
          </a:p>
        </p:txBody>
      </p:sp>
      <p:sp>
        <p:nvSpPr>
          <p:cNvPr id="3" name="TextBox 2">
            <a:extLst>
              <a:ext uri="{FF2B5EF4-FFF2-40B4-BE49-F238E27FC236}">
                <a16:creationId xmlns:a16="http://schemas.microsoft.com/office/drawing/2014/main" id="{C60B1EC7-207F-326E-1018-BEB82DF2BCBE}"/>
              </a:ext>
            </a:extLst>
          </p:cNvPr>
          <p:cNvSpPr txBox="1"/>
          <p:nvPr/>
        </p:nvSpPr>
        <p:spPr>
          <a:xfrm>
            <a:off x="5801921" y="965308"/>
            <a:ext cx="3211135" cy="230832"/>
          </a:xfrm>
          <a:prstGeom prst="rect">
            <a:avLst/>
          </a:prstGeom>
          <a:noFill/>
        </p:spPr>
        <p:txBody>
          <a:bodyPr wrap="none" rtlCol="0">
            <a:spAutoFit/>
          </a:bodyPr>
          <a:lstStyle/>
          <a:p>
            <a:r>
              <a:rPr lang="en-US" sz="900" i="1"/>
              <a:t>Together, we can build stronger, cleaner, and fairer Sussex</a:t>
            </a:r>
            <a:endParaRPr lang="en-GB" sz="900" i="1"/>
          </a:p>
        </p:txBody>
      </p:sp>
      <p:sp>
        <p:nvSpPr>
          <p:cNvPr id="6" name="TextBox 5">
            <a:extLst>
              <a:ext uri="{FF2B5EF4-FFF2-40B4-BE49-F238E27FC236}">
                <a16:creationId xmlns:a16="http://schemas.microsoft.com/office/drawing/2014/main" id="{DFA11F1E-211E-7A66-001C-11959A93DBEF}"/>
              </a:ext>
            </a:extLst>
          </p:cNvPr>
          <p:cNvSpPr txBox="1"/>
          <p:nvPr/>
        </p:nvSpPr>
        <p:spPr>
          <a:xfrm>
            <a:off x="5739483" y="4466868"/>
            <a:ext cx="3614490" cy="369332"/>
          </a:xfrm>
          <a:prstGeom prst="rect">
            <a:avLst/>
          </a:prstGeom>
          <a:noFill/>
        </p:spPr>
        <p:txBody>
          <a:bodyPr wrap="square">
            <a:spAutoFit/>
          </a:bodyPr>
          <a:lstStyle/>
          <a:p>
            <a:r>
              <a:rPr lang="en-US" sz="900" i="1"/>
              <a:t>Illustration of local residents promoting investment in community energy</a:t>
            </a:r>
            <a:endParaRPr lang="en-GB" sz="900" i="1"/>
          </a:p>
        </p:txBody>
      </p:sp>
    </p:spTree>
    <p:extLst>
      <p:ext uri="{BB962C8B-B14F-4D97-AF65-F5344CB8AC3E}">
        <p14:creationId xmlns:p14="http://schemas.microsoft.com/office/powerpoint/2010/main" val="162022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EFBA5-B5C0-032C-1807-701E9E3D5264}"/>
              </a:ext>
            </a:extLst>
          </p:cNvPr>
          <p:cNvSpPr txBox="1"/>
          <p:nvPr/>
        </p:nvSpPr>
        <p:spPr>
          <a:xfrm>
            <a:off x="1" y="290506"/>
            <a:ext cx="5942061" cy="4816703"/>
          </a:xfrm>
          <a:prstGeom prst="rect">
            <a:avLst/>
          </a:prstGeom>
          <a:noFill/>
        </p:spPr>
        <p:txBody>
          <a:bodyPr wrap="square">
            <a:spAutoFit/>
          </a:bodyPr>
          <a:lstStyle/>
          <a:p>
            <a:endParaRPr lang="en-GB" sz="1200">
              <a:latin typeface="+mn-lt"/>
            </a:endParaRPr>
          </a:p>
          <a:p>
            <a:pPr fontAlgn="base"/>
            <a:r>
              <a:rPr lang="en-GB" sz="1200" b="1" i="0" u="none" strike="noStrike" cap="none">
                <a:solidFill>
                  <a:srgbClr val="000000"/>
                </a:solidFill>
                <a:effectLst/>
                <a:latin typeface="+mn-lt"/>
                <a:ea typeface="Arial"/>
                <a:cs typeface="Arial"/>
                <a:sym typeface="Arial"/>
              </a:rPr>
              <a:t>Ouse </a:t>
            </a:r>
            <a:r>
              <a:rPr lang="en-GB" sz="1200" b="1">
                <a:latin typeface="+mn-lt"/>
              </a:rPr>
              <a:t>V</a:t>
            </a:r>
            <a:r>
              <a:rPr lang="en-GB" sz="1200" b="1" i="0" u="none" strike="noStrike" cap="none">
                <a:solidFill>
                  <a:srgbClr val="000000"/>
                </a:solidFill>
                <a:effectLst/>
                <a:latin typeface="+mn-lt"/>
                <a:ea typeface="Arial"/>
                <a:cs typeface="Arial"/>
                <a:sym typeface="Arial"/>
              </a:rPr>
              <a:t>alley </a:t>
            </a:r>
            <a:r>
              <a:rPr lang="en-GB" sz="1200" b="1">
                <a:latin typeface="+mn-lt"/>
              </a:rPr>
              <a:t>E</a:t>
            </a:r>
            <a:r>
              <a:rPr lang="en-GB" sz="1200" b="1" i="0" u="none" strike="noStrike" cap="none">
                <a:solidFill>
                  <a:srgbClr val="000000"/>
                </a:solidFill>
                <a:effectLst/>
                <a:latin typeface="+mn-lt"/>
                <a:ea typeface="Arial"/>
                <a:cs typeface="Arial"/>
                <a:sym typeface="Arial"/>
              </a:rPr>
              <a:t>nergy Services Company CIC (</a:t>
            </a:r>
            <a:r>
              <a:rPr lang="en-GB" sz="1200" b="1">
                <a:latin typeface="+mn-lt"/>
              </a:rPr>
              <a:t>OVESCO)</a:t>
            </a:r>
            <a:endParaRPr lang="en-GB" sz="1200" i="0" u="none" strike="noStrike" cap="none">
              <a:solidFill>
                <a:srgbClr val="000000"/>
              </a:solidFill>
              <a:effectLst/>
              <a:latin typeface="+mn-lt"/>
              <a:ea typeface="Arial"/>
              <a:cs typeface="Arial"/>
              <a:sym typeface="Arial"/>
            </a:endParaRPr>
          </a:p>
          <a:p>
            <a:pPr fontAlgn="base"/>
            <a:r>
              <a:rPr lang="en-US" sz="1200">
                <a:latin typeface="+mn-lt"/>
              </a:rPr>
              <a:t>OVESCO deliver community energy projects across East Sussex, including solar installations on schools, public buildings, Harvey’s Brewery and they even develop solar farms! They support individuals, businesses, and local groups to take practical climate action by generating clean, local energy, offering energy advice and developing community-led initiatives. </a:t>
            </a:r>
          </a:p>
          <a:p>
            <a:pPr fontAlgn="base"/>
            <a:endParaRPr lang="en-US" sz="1200">
              <a:latin typeface="+mn-lt"/>
            </a:endParaRPr>
          </a:p>
          <a:p>
            <a:pPr fontAlgn="base"/>
            <a:r>
              <a:rPr lang="en-US" sz="1200" b="1">
                <a:solidFill>
                  <a:srgbClr val="0097A7"/>
                </a:solidFill>
                <a:latin typeface="+mn-lt"/>
              </a:rPr>
              <a:t> </a:t>
            </a:r>
            <a:r>
              <a:rPr lang="en-US" sz="1200"/>
              <a:t>👉Visit their website for more info </a:t>
            </a:r>
            <a:r>
              <a:rPr lang="en-US" sz="1200">
                <a:solidFill>
                  <a:schemeClr val="tx1"/>
                </a:solidFill>
                <a:latin typeface="+mn-lt"/>
                <a:hlinkClick r:id="rId3">
                  <a:extLst>
                    <a:ext uri="{A12FA001-AC4F-418D-AE19-62706E023703}">
                      <ahyp:hlinkClr xmlns:ahyp="http://schemas.microsoft.com/office/drawing/2018/hyperlinkcolor" val="tx"/>
                    </a:ext>
                  </a:extLst>
                </a:hlinkClick>
              </a:rPr>
              <a:t>http://www.ovesco.co.uk</a:t>
            </a:r>
            <a:r>
              <a:rPr lang="en-US" sz="1200">
                <a:solidFill>
                  <a:schemeClr val="tx1"/>
                </a:solidFill>
                <a:latin typeface="+mn-lt"/>
              </a:rPr>
              <a:t> </a:t>
            </a:r>
          </a:p>
          <a:p>
            <a:pPr fontAlgn="base"/>
            <a:endParaRPr lang="en-US" sz="1200">
              <a:solidFill>
                <a:schemeClr val="tx1"/>
              </a:solidFill>
              <a:latin typeface="+mn-lt"/>
            </a:endParaRPr>
          </a:p>
          <a:p>
            <a:pPr fontAlgn="t">
              <a:lnSpc>
                <a:spcPts val="1500"/>
              </a:lnSpc>
              <a:buNone/>
            </a:pPr>
            <a:r>
              <a:rPr lang="en-GB" sz="1200" b="1"/>
              <a:t>Local Project: OVESCO Sunny Solar Schools</a:t>
            </a:r>
          </a:p>
          <a:p>
            <a:pPr fontAlgn="t">
              <a:lnSpc>
                <a:spcPts val="1500"/>
              </a:lnSpc>
              <a:buNone/>
            </a:pPr>
            <a:r>
              <a:rPr lang="en-GB" sz="1200"/>
              <a:t>Ouse Valley Energy Services Company CIC (OVESCO) has delivered community-funded solar projects on schools across Sussex, including sites in Lewes, </a:t>
            </a:r>
            <a:r>
              <a:rPr lang="en-GB" sz="1200" err="1"/>
              <a:t>Ringmer</a:t>
            </a:r>
            <a:r>
              <a:rPr lang="en-GB" sz="1200"/>
              <a:t>, Brighton and Eastbourne.</a:t>
            </a:r>
          </a:p>
          <a:p>
            <a:pPr fontAlgn="t">
              <a:lnSpc>
                <a:spcPts val="1500"/>
              </a:lnSpc>
              <a:buNone/>
            </a:pPr>
            <a:endParaRPr lang="en-GB" sz="1200"/>
          </a:p>
          <a:p>
            <a:pPr fontAlgn="t">
              <a:lnSpc>
                <a:spcPts val="1500"/>
              </a:lnSpc>
              <a:buNone/>
            </a:pPr>
            <a:r>
              <a:rPr lang="en-GB" sz="1200"/>
              <a:t>These installations:</a:t>
            </a:r>
          </a:p>
          <a:p>
            <a:pPr fontAlgn="t">
              <a:lnSpc>
                <a:spcPts val="1500"/>
              </a:lnSpc>
              <a:buNone/>
            </a:pPr>
            <a:r>
              <a:rPr lang="en-GB" sz="1200"/>
              <a:t>🏫 Generate clean electricity for schools.</a:t>
            </a:r>
          </a:p>
          <a:p>
            <a:pPr fontAlgn="t">
              <a:lnSpc>
                <a:spcPts val="1500"/>
              </a:lnSpc>
              <a:buNone/>
            </a:pPr>
            <a:r>
              <a:rPr lang="en-GB" sz="1200"/>
              <a:t>⚡Provide reduced-cost energy for up to 25 years.</a:t>
            </a:r>
          </a:p>
          <a:p>
            <a:pPr fontAlgn="t">
              <a:lnSpc>
                <a:spcPts val="1500"/>
              </a:lnSpc>
              <a:buNone/>
            </a:pPr>
            <a:r>
              <a:rPr lang="en-GB" sz="1200"/>
              <a:t>🤝 Reinvest surplus income into local community benefits.</a:t>
            </a:r>
          </a:p>
          <a:p>
            <a:pPr fontAlgn="t">
              <a:lnSpc>
                <a:spcPts val="1500"/>
              </a:lnSpc>
            </a:pPr>
            <a:endParaRPr lang="en-GB" sz="1200"/>
          </a:p>
          <a:p>
            <a:pPr fontAlgn="t">
              <a:lnSpc>
                <a:spcPts val="1500"/>
              </a:lnSpc>
            </a:pPr>
            <a:r>
              <a:rPr lang="en-GB" sz="1200"/>
              <a:t>The project also helps educate pupils and communities about renewable energy and climate action. </a:t>
            </a:r>
            <a:r>
              <a:rPr lang="en-US" sz="1200"/>
              <a:t>👉check here for more info </a:t>
            </a:r>
            <a:r>
              <a:rPr lang="en-GB" sz="1200">
                <a:solidFill>
                  <a:schemeClr val="tx1"/>
                </a:solidFill>
                <a:hlinkClick r:id="rId4">
                  <a:extLst>
                    <a:ext uri="{A12FA001-AC4F-418D-AE19-62706E023703}">
                      <ahyp:hlinkClr xmlns:ahyp="http://schemas.microsoft.com/office/drawing/2018/hyperlinkcolor" val="tx"/>
                    </a:ext>
                  </a:extLst>
                </a:hlinkClick>
              </a:rPr>
              <a:t>Sunny Solar Schools | </a:t>
            </a:r>
            <a:r>
              <a:rPr lang="en-GB" sz="1200" err="1">
                <a:solidFill>
                  <a:schemeClr val="tx1"/>
                </a:solidFill>
                <a:hlinkClick r:id="rId4">
                  <a:extLst>
                    <a:ext uri="{A12FA001-AC4F-418D-AE19-62706E023703}">
                      <ahyp:hlinkClr xmlns:ahyp="http://schemas.microsoft.com/office/drawing/2018/hyperlinkcolor" val="tx"/>
                    </a:ext>
                  </a:extLst>
                </a:hlinkClick>
              </a:rPr>
              <a:t>Ovesco</a:t>
            </a:r>
            <a:r>
              <a:rPr lang="en-GB" sz="1200">
                <a:solidFill>
                  <a:schemeClr val="tx1"/>
                </a:solidFill>
              </a:rPr>
              <a:t> </a:t>
            </a:r>
          </a:p>
          <a:p>
            <a:pPr fontAlgn="t">
              <a:lnSpc>
                <a:spcPts val="1500"/>
              </a:lnSpc>
            </a:pPr>
            <a:r>
              <a:rPr lang="en-GB" sz="1200" u="sng">
                <a:solidFill>
                  <a:schemeClr val="tx1"/>
                </a:solidFill>
                <a:hlinkClick r:id="rId5">
                  <a:extLst>
                    <a:ext uri="{A12FA001-AC4F-418D-AE19-62706E023703}">
                      <ahyp:hlinkClr xmlns:ahyp="http://schemas.microsoft.com/office/drawing/2018/hyperlinkcolor" val="tx"/>
                    </a:ext>
                  </a:extLst>
                </a:hlinkClick>
              </a:rPr>
              <a:t>https://www.instagram.com/reel/DZaTwEWN63F/?igsh=MTZmc3lqb3hnbGh1aQ==</a:t>
            </a:r>
            <a:endParaRPr lang="en-GB" sz="1200" u="sng">
              <a:solidFill>
                <a:schemeClr val="tx1"/>
              </a:solidFill>
            </a:endParaRPr>
          </a:p>
          <a:p>
            <a:pPr fontAlgn="t">
              <a:lnSpc>
                <a:spcPts val="1500"/>
              </a:lnSpc>
            </a:pPr>
            <a:r>
              <a:rPr lang="en-GB" sz="1200"/>
              <a:t>#CommunityEnergy #SussexEnergy</a:t>
            </a:r>
            <a:endParaRPr lang="en-US" sz="1200">
              <a:solidFill>
                <a:schemeClr val="tx1"/>
              </a:solidFill>
            </a:endParaRPr>
          </a:p>
          <a:p>
            <a:pPr fontAlgn="base"/>
            <a:endParaRPr lang="en-US" sz="1200">
              <a:solidFill>
                <a:schemeClr val="tx1"/>
              </a:solidFill>
              <a:latin typeface="+mn-lt"/>
            </a:endParaRPr>
          </a:p>
        </p:txBody>
      </p:sp>
      <p:pic>
        <p:nvPicPr>
          <p:cNvPr id="13" name="Picture 2" descr="Ovesco">
            <a:extLst>
              <a:ext uri="{FF2B5EF4-FFF2-40B4-BE49-F238E27FC236}">
                <a16:creationId xmlns:a16="http://schemas.microsoft.com/office/drawing/2014/main" id="{4F278604-B7FE-2576-E9FC-A3E0EC59500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03629" y="126594"/>
            <a:ext cx="2198886" cy="4900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ingmer Community College PV Panels OVESCO Solar Energy Lewes image">
            <a:extLst>
              <a:ext uri="{FF2B5EF4-FFF2-40B4-BE49-F238E27FC236}">
                <a16:creationId xmlns:a16="http://schemas.microsoft.com/office/drawing/2014/main" id="{3B3628A1-692C-F697-36EE-CF5B868374E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60910" y="881264"/>
            <a:ext cx="2826413" cy="1670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4D550F-C18C-6B8A-2A6F-4D3F0BFAD01B}"/>
              </a:ext>
            </a:extLst>
          </p:cNvPr>
          <p:cNvSpPr txBox="1"/>
          <p:nvPr/>
        </p:nvSpPr>
        <p:spPr>
          <a:xfrm>
            <a:off x="4572000" y="4803943"/>
            <a:ext cx="4973320" cy="284693"/>
          </a:xfrm>
          <a:prstGeom prst="rect">
            <a:avLst/>
          </a:prstGeom>
          <a:noFill/>
        </p:spPr>
        <p:txBody>
          <a:bodyPr wrap="square">
            <a:spAutoFit/>
          </a:bodyPr>
          <a:lstStyle/>
          <a:p>
            <a:pPr fontAlgn="t">
              <a:lnSpc>
                <a:spcPts val="1500"/>
              </a:lnSpc>
              <a:buNone/>
            </a:pPr>
            <a:r>
              <a:rPr lang="en-GB" sz="1200" i="1">
                <a:highlight>
                  <a:srgbClr val="FFFF00"/>
                </a:highlight>
              </a:rPr>
              <a:t>Images licensed for free use. No attribution or credit is required.</a:t>
            </a:r>
          </a:p>
        </p:txBody>
      </p:sp>
      <p:sp>
        <p:nvSpPr>
          <p:cNvPr id="6" name="TextBox 5">
            <a:extLst>
              <a:ext uri="{FF2B5EF4-FFF2-40B4-BE49-F238E27FC236}">
                <a16:creationId xmlns:a16="http://schemas.microsoft.com/office/drawing/2014/main" id="{442B24DA-57F0-CD16-745B-EC0998DD1B03}"/>
              </a:ext>
            </a:extLst>
          </p:cNvPr>
          <p:cNvSpPr txBox="1"/>
          <p:nvPr/>
        </p:nvSpPr>
        <p:spPr>
          <a:xfrm>
            <a:off x="6232572" y="2592060"/>
            <a:ext cx="2883090" cy="507831"/>
          </a:xfrm>
          <a:prstGeom prst="rect">
            <a:avLst/>
          </a:prstGeom>
          <a:noFill/>
        </p:spPr>
        <p:txBody>
          <a:bodyPr wrap="square">
            <a:spAutoFit/>
          </a:bodyPr>
          <a:lstStyle/>
          <a:p>
            <a:pPr fontAlgn="t">
              <a:buNone/>
            </a:pPr>
            <a:r>
              <a:rPr lang="en-GB" sz="900" b="0" i="1">
                <a:effectLst/>
                <a:latin typeface="+mn-lt"/>
              </a:rPr>
              <a:t>Students standing beside rooftop solar panels at a Sussex school supported by the OVESCO Sunny Solar Schools programme.</a:t>
            </a:r>
          </a:p>
        </p:txBody>
      </p:sp>
      <p:sp>
        <p:nvSpPr>
          <p:cNvPr id="2" name="TextBox 1">
            <a:extLst>
              <a:ext uri="{FF2B5EF4-FFF2-40B4-BE49-F238E27FC236}">
                <a16:creationId xmlns:a16="http://schemas.microsoft.com/office/drawing/2014/main" id="{899F617A-DB2E-DE72-A0D6-F296689E81C0}"/>
              </a:ext>
            </a:extLst>
          </p:cNvPr>
          <p:cNvSpPr txBox="1"/>
          <p:nvPr/>
        </p:nvSpPr>
        <p:spPr>
          <a:xfrm>
            <a:off x="50029" y="4815485"/>
            <a:ext cx="4799062" cy="261610"/>
          </a:xfrm>
          <a:prstGeom prst="rect">
            <a:avLst/>
          </a:prstGeom>
          <a:noFill/>
        </p:spPr>
        <p:txBody>
          <a:bodyPr wrap="square" rtlCol="0">
            <a:spAutoFit/>
          </a:bodyPr>
          <a:lstStyle/>
          <a:p>
            <a:r>
              <a:rPr lang="en-GB" sz="1100" i="1"/>
              <a:t>Tip: If posting on social media, tag OVESCO.</a:t>
            </a:r>
          </a:p>
        </p:txBody>
      </p:sp>
      <p:sp>
        <p:nvSpPr>
          <p:cNvPr id="3" name="TextBox 2">
            <a:extLst>
              <a:ext uri="{FF2B5EF4-FFF2-40B4-BE49-F238E27FC236}">
                <a16:creationId xmlns:a16="http://schemas.microsoft.com/office/drawing/2014/main" id="{F4B03A4B-B738-ED48-6450-7B9BC8E56CC1}"/>
              </a:ext>
            </a:extLst>
          </p:cNvPr>
          <p:cNvSpPr txBox="1"/>
          <p:nvPr/>
        </p:nvSpPr>
        <p:spPr>
          <a:xfrm>
            <a:off x="6350248" y="623937"/>
            <a:ext cx="2737077" cy="230832"/>
          </a:xfrm>
          <a:prstGeom prst="rect">
            <a:avLst/>
          </a:prstGeom>
          <a:noFill/>
        </p:spPr>
        <p:txBody>
          <a:bodyPr wrap="square">
            <a:spAutoFit/>
          </a:bodyPr>
          <a:lstStyle/>
          <a:p>
            <a:pPr fontAlgn="t">
              <a:buNone/>
            </a:pPr>
            <a:r>
              <a:rPr lang="en-GB" sz="900" b="0" i="1">
                <a:effectLst/>
                <a:latin typeface="+mn-lt"/>
              </a:rPr>
              <a:t>OVESCO logo.</a:t>
            </a:r>
          </a:p>
        </p:txBody>
      </p:sp>
      <p:pic>
        <p:nvPicPr>
          <p:cNvPr id="8" name="Picture 7">
            <a:extLst>
              <a:ext uri="{FF2B5EF4-FFF2-40B4-BE49-F238E27FC236}">
                <a16:creationId xmlns:a16="http://schemas.microsoft.com/office/drawing/2014/main" id="{0023495B-886A-0058-4453-860B433C3F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2090" y="3111795"/>
            <a:ext cx="2237511" cy="1678133"/>
          </a:xfrm>
          <a:prstGeom prst="rect">
            <a:avLst/>
          </a:prstGeom>
        </p:spPr>
      </p:pic>
      <p:sp>
        <p:nvSpPr>
          <p:cNvPr id="14" name="TextBox 13">
            <a:extLst>
              <a:ext uri="{FF2B5EF4-FFF2-40B4-BE49-F238E27FC236}">
                <a16:creationId xmlns:a16="http://schemas.microsoft.com/office/drawing/2014/main" id="{DDFFFD70-392F-A0AC-45F8-E75D8B7497BB}"/>
              </a:ext>
            </a:extLst>
          </p:cNvPr>
          <p:cNvSpPr txBox="1"/>
          <p:nvPr/>
        </p:nvSpPr>
        <p:spPr>
          <a:xfrm>
            <a:off x="8279629" y="3352848"/>
            <a:ext cx="802823" cy="1061829"/>
          </a:xfrm>
          <a:prstGeom prst="rect">
            <a:avLst/>
          </a:prstGeom>
          <a:noFill/>
        </p:spPr>
        <p:txBody>
          <a:bodyPr wrap="square">
            <a:spAutoFit/>
          </a:bodyPr>
          <a:lstStyle/>
          <a:p>
            <a:pPr fontAlgn="t">
              <a:buNone/>
            </a:pPr>
            <a:r>
              <a:rPr lang="en-GB" sz="900" b="0" i="1">
                <a:effectLst/>
                <a:latin typeface="+mn-lt"/>
              </a:rPr>
              <a:t>OVESCO team inspecting a solar panel at King’s Academy, </a:t>
            </a:r>
            <a:r>
              <a:rPr lang="en-GB" sz="900" b="0" i="1" err="1">
                <a:effectLst/>
                <a:latin typeface="+mn-lt"/>
              </a:rPr>
              <a:t>Ringmer</a:t>
            </a:r>
            <a:r>
              <a:rPr lang="en-GB" sz="900" b="0" i="1">
                <a:effectLst/>
                <a:latin typeface="+mn-lt"/>
              </a:rPr>
              <a:t> </a:t>
            </a:r>
          </a:p>
        </p:txBody>
      </p:sp>
    </p:spTree>
    <p:extLst>
      <p:ext uri="{BB962C8B-B14F-4D97-AF65-F5344CB8AC3E}">
        <p14:creationId xmlns:p14="http://schemas.microsoft.com/office/powerpoint/2010/main" val="397174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A5D4801-9654-B8A3-E3D3-6D1C9F031762}"/>
              </a:ext>
            </a:extLst>
          </p:cNvPr>
          <p:cNvSpPr txBox="1"/>
          <p:nvPr/>
        </p:nvSpPr>
        <p:spPr>
          <a:xfrm>
            <a:off x="125268" y="454531"/>
            <a:ext cx="5391868" cy="4472633"/>
          </a:xfrm>
          <a:prstGeom prst="rect">
            <a:avLst/>
          </a:prstGeom>
          <a:noFill/>
          <a:ln>
            <a:noFill/>
          </a:ln>
        </p:spPr>
        <p:txBody>
          <a:bodyPr anchor="t">
            <a:normAutofit/>
          </a:bodyPr>
          <a:lstStyle/>
          <a:p>
            <a:pPr fontAlgn="t">
              <a:lnSpc>
                <a:spcPct val="90000"/>
              </a:lnSpc>
              <a:spcAft>
                <a:spcPts val="600"/>
              </a:spcAft>
              <a:buFont typeface="Arial"/>
              <a:buNone/>
            </a:pPr>
            <a:r>
              <a:rPr lang="en-US" sz="1200" b="1" i="0" u="none" strike="noStrike" cap="none">
                <a:solidFill>
                  <a:schemeClr val="dk1"/>
                </a:solidFill>
                <a:effectLst/>
              </a:rPr>
              <a:t>Invest in Community-Owned Solar with OVESCO</a:t>
            </a:r>
          </a:p>
          <a:p>
            <a:pPr fontAlgn="t">
              <a:lnSpc>
                <a:spcPct val="90000"/>
              </a:lnSpc>
              <a:spcAft>
                <a:spcPts val="600"/>
              </a:spcAft>
            </a:pPr>
            <a:r>
              <a:rPr lang="en-GB" sz="1200"/>
              <a:t>Ouse Valley Energy Services Company CIC (</a:t>
            </a:r>
            <a:r>
              <a:rPr lang="en-US" sz="1200" i="0" u="none" strike="noStrike" cap="none">
                <a:solidFill>
                  <a:schemeClr val="dk1"/>
                </a:solidFill>
                <a:effectLst/>
              </a:rPr>
              <a:t>OVESCO)</a:t>
            </a:r>
            <a:r>
              <a:rPr lang="en-US" sz="1200" b="0" i="0" u="none" strike="noStrike" cap="none">
                <a:solidFill>
                  <a:schemeClr val="dk1"/>
                </a:solidFill>
                <a:effectLst/>
              </a:rPr>
              <a:t> has helped communities across Sussex build nearly 6MW of community-owned solar generation, funded by local shareholders who invest in renewable energy projects.</a:t>
            </a:r>
            <a:endParaRPr lang="en-GB" sz="1200"/>
          </a:p>
          <a:p>
            <a:pPr fontAlgn="t">
              <a:lnSpc>
                <a:spcPct val="90000"/>
              </a:lnSpc>
              <a:spcAft>
                <a:spcPts val="600"/>
              </a:spcAft>
              <a:buFont typeface="Arial"/>
              <a:buNone/>
            </a:pPr>
            <a:r>
              <a:rPr lang="en-GB" sz="1200"/>
              <a:t>As the diagram shows:</a:t>
            </a:r>
          </a:p>
          <a:p>
            <a:pPr fontAlgn="t">
              <a:lnSpc>
                <a:spcPts val="1500"/>
              </a:lnSpc>
              <a:buFont typeface="+mj-lt"/>
              <a:buAutoNum type="arabicPeriod"/>
            </a:pPr>
            <a:r>
              <a:rPr lang="en-GB" sz="1200"/>
              <a:t>Community investment raises funds through local shareholders.</a:t>
            </a:r>
          </a:p>
          <a:p>
            <a:pPr fontAlgn="t">
              <a:lnSpc>
                <a:spcPts val="1500"/>
              </a:lnSpc>
              <a:buFont typeface="+mj-lt"/>
              <a:buAutoNum type="arabicPeriod"/>
            </a:pPr>
            <a:r>
              <a:rPr lang="en-GB" sz="1200"/>
              <a:t>Solar arrays are installed on suitable sites across Sussex.</a:t>
            </a:r>
          </a:p>
          <a:p>
            <a:pPr fontAlgn="t">
              <a:lnSpc>
                <a:spcPts val="1500"/>
              </a:lnSpc>
              <a:buFont typeface="+mj-lt"/>
              <a:buAutoNum type="arabicPeriod"/>
            </a:pPr>
            <a:r>
              <a:rPr lang="en-GB" sz="1200"/>
              <a:t>The electricity generated: </a:t>
            </a:r>
          </a:p>
          <a:p>
            <a:pPr marL="285750" indent="-285750" fontAlgn="t">
              <a:lnSpc>
                <a:spcPts val="1500"/>
              </a:lnSpc>
              <a:buFont typeface="Arial" panose="020B0604020202020204" pitchFamily="34" charset="0"/>
              <a:buChar char="•"/>
            </a:pPr>
            <a:r>
              <a:rPr lang="en-GB" sz="1200"/>
              <a:t>Is sold to host sites at a discounted rate, helping reduce energy bills.</a:t>
            </a:r>
          </a:p>
          <a:p>
            <a:pPr marL="285750" indent="-285750" fontAlgn="t">
              <a:lnSpc>
                <a:spcPts val="1500"/>
              </a:lnSpc>
              <a:buFont typeface="Arial" panose="020B0604020202020204" pitchFamily="34" charset="0"/>
              <a:buChar char="•"/>
            </a:pPr>
            <a:r>
              <a:rPr lang="en-GB" sz="1200"/>
              <a:t>Any surplus power is exported to the national grid, generating additional income.</a:t>
            </a:r>
          </a:p>
          <a:p>
            <a:pPr fontAlgn="t">
              <a:lnSpc>
                <a:spcPts val="1500"/>
              </a:lnSpc>
            </a:pPr>
            <a:r>
              <a:rPr lang="en-GB" sz="1200"/>
              <a:t>4.The income from these projects helps: </a:t>
            </a:r>
          </a:p>
          <a:p>
            <a:pPr marL="742950" lvl="1" indent="-285750" fontAlgn="t">
              <a:lnSpc>
                <a:spcPts val="1500"/>
              </a:lnSpc>
              <a:buFont typeface="Arial" panose="020B0604020202020204" pitchFamily="34" charset="0"/>
              <a:buChar char="•"/>
            </a:pPr>
            <a:r>
              <a:rPr lang="en-GB" sz="1200"/>
              <a:t>Pay interest to investors.</a:t>
            </a:r>
          </a:p>
          <a:p>
            <a:pPr marL="742950" lvl="1" indent="-285750" fontAlgn="t">
              <a:lnSpc>
                <a:spcPts val="1500"/>
              </a:lnSpc>
              <a:buFont typeface="Arial" panose="020B0604020202020204" pitchFamily="34" charset="0"/>
              <a:buChar char="•"/>
            </a:pPr>
            <a:r>
              <a:rPr lang="en-GB" sz="1200"/>
              <a:t>Cover operating and maintenance costs.</a:t>
            </a:r>
          </a:p>
          <a:p>
            <a:pPr marL="742950" lvl="1" indent="-285750" fontAlgn="t">
              <a:lnSpc>
                <a:spcPts val="1500"/>
              </a:lnSpc>
              <a:buFont typeface="Arial" panose="020B0604020202020204" pitchFamily="34" charset="0"/>
              <a:buChar char="•"/>
            </a:pPr>
            <a:r>
              <a:rPr lang="en-GB" sz="1200"/>
              <a:t>Fund grants for local community projects.</a:t>
            </a:r>
            <a:endParaRPr lang="en-US" sz="1200" b="0" i="0" u="none" strike="noStrike" cap="none">
              <a:solidFill>
                <a:schemeClr val="dk1"/>
              </a:solidFill>
              <a:effectLst/>
            </a:endParaRPr>
          </a:p>
          <a:p>
            <a:pPr marL="171450" indent="-171450" fontAlgn="t">
              <a:lnSpc>
                <a:spcPct val="90000"/>
              </a:lnSpc>
              <a:spcAft>
                <a:spcPts val="600"/>
              </a:spcAft>
              <a:buFont typeface="Arial" panose="020B0604020202020204" pitchFamily="34" charset="0"/>
              <a:buChar char="•"/>
            </a:pPr>
            <a:endParaRPr lang="en-US" sz="1200" b="0" i="0" u="none" strike="noStrike" cap="none">
              <a:solidFill>
                <a:schemeClr val="dk1"/>
              </a:solidFill>
              <a:effectLst/>
            </a:endParaRPr>
          </a:p>
          <a:p>
            <a:pPr fontAlgn="t">
              <a:lnSpc>
                <a:spcPct val="90000"/>
              </a:lnSpc>
              <a:spcAft>
                <a:spcPts val="600"/>
              </a:spcAft>
              <a:buFont typeface="Arial"/>
              <a:buNone/>
            </a:pPr>
            <a:r>
              <a:rPr lang="en-US" sz="1200" b="0" i="0" u="none" strike="noStrike" cap="none">
                <a:solidFill>
                  <a:schemeClr val="dk1"/>
                </a:solidFill>
                <a:effectLst/>
              </a:rPr>
              <a:t>Hundreds of investors have already helped fund OVESCO's projects, creating clean energy and lasting community benefits.</a:t>
            </a:r>
          </a:p>
          <a:p>
            <a:pPr fontAlgn="t">
              <a:lnSpc>
                <a:spcPct val="90000"/>
              </a:lnSpc>
              <a:spcAft>
                <a:spcPts val="600"/>
              </a:spcAft>
              <a:buFont typeface="Arial"/>
              <a:buNone/>
            </a:pPr>
            <a:r>
              <a:rPr lang="en-US" sz="1200" b="0" i="0" u="none" strike="noStrike" cap="none">
                <a:solidFill>
                  <a:schemeClr val="dk1"/>
                </a:solidFill>
                <a:effectLst/>
              </a:rPr>
              <a:t> </a:t>
            </a:r>
            <a:endParaRPr lang="en-US" sz="1200" b="0" i="0" u="none" strike="noStrike" cap="none">
              <a:solidFill>
                <a:schemeClr val="dk1"/>
              </a:solidFill>
            </a:endParaRPr>
          </a:p>
          <a:p>
            <a:pPr fontAlgn="t">
              <a:lnSpc>
                <a:spcPct val="90000"/>
              </a:lnSpc>
              <a:spcAft>
                <a:spcPts val="600"/>
              </a:spcAft>
            </a:pPr>
            <a:r>
              <a:rPr lang="en-US" sz="1200" b="0" i="0" u="none" strike="noStrike" cap="none">
                <a:solidFill>
                  <a:schemeClr val="dk1"/>
                </a:solidFill>
              </a:rPr>
              <a:t>👉F</a:t>
            </a:r>
            <a:r>
              <a:rPr lang="en-US" sz="1200" b="0" i="0" u="none" strike="noStrike" cap="none">
                <a:solidFill>
                  <a:schemeClr val="dk1"/>
                </a:solidFill>
                <a:effectLst/>
              </a:rPr>
              <a:t>ill out this form if you want to be part of this amazing journe</a:t>
            </a:r>
            <a:r>
              <a:rPr lang="en-US" sz="1200" b="0" i="0" u="none" strike="noStrike" cap="none">
                <a:solidFill>
                  <a:schemeClr val="dk1"/>
                </a:solidFill>
              </a:rPr>
              <a:t>y </a:t>
            </a:r>
            <a:r>
              <a:rPr lang="en-US" sz="1200" b="0" i="0" u="none" strike="noStrike" cap="none">
                <a:solidFill>
                  <a:schemeClr val="dk1"/>
                </a:solidFill>
                <a:hlinkClick r:id="rId3">
                  <a:extLst>
                    <a:ext uri="{A12FA001-AC4F-418D-AE19-62706E023703}">
                      <ahyp:hlinkClr xmlns:ahyp="http://schemas.microsoft.com/office/drawing/2018/hyperlinkcolor" val="tx"/>
                    </a:ext>
                  </a:extLst>
                </a:hlinkClick>
              </a:rPr>
              <a:t>https://form.jotform.com/231084470724352</a:t>
            </a:r>
            <a:r>
              <a:rPr lang="en-US" sz="1200" b="0" i="0" u="none" strike="noStrike" cap="none">
                <a:solidFill>
                  <a:schemeClr val="dk1"/>
                </a:solidFill>
              </a:rPr>
              <a:t>. </a:t>
            </a:r>
            <a:r>
              <a:rPr lang="en-GB" sz="1000"/>
              <a:t>#CommunityEnergy #SussexEnergy</a:t>
            </a:r>
          </a:p>
        </p:txBody>
      </p:sp>
      <p:pic>
        <p:nvPicPr>
          <p:cNvPr id="6" name="Picture 5">
            <a:extLst>
              <a:ext uri="{FF2B5EF4-FFF2-40B4-BE49-F238E27FC236}">
                <a16:creationId xmlns:a16="http://schemas.microsoft.com/office/drawing/2014/main" id="{7CCA4A4E-79FE-0425-D043-FE627BEBA2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9493" y="2117968"/>
            <a:ext cx="3924507" cy="2207535"/>
          </a:xfrm>
          <a:prstGeom prst="rect">
            <a:avLst/>
          </a:prstGeom>
        </p:spPr>
      </p:pic>
      <p:sp>
        <p:nvSpPr>
          <p:cNvPr id="12" name="TextBox 11">
            <a:extLst>
              <a:ext uri="{FF2B5EF4-FFF2-40B4-BE49-F238E27FC236}">
                <a16:creationId xmlns:a16="http://schemas.microsoft.com/office/drawing/2014/main" id="{F4B982DB-495E-A6C3-4453-6C9C542A028E}"/>
              </a:ext>
            </a:extLst>
          </p:cNvPr>
          <p:cNvSpPr txBox="1"/>
          <p:nvPr/>
        </p:nvSpPr>
        <p:spPr>
          <a:xfrm>
            <a:off x="5755176" y="4579418"/>
            <a:ext cx="3150784" cy="477054"/>
          </a:xfrm>
          <a:prstGeom prst="rect">
            <a:avLst/>
          </a:prstGeom>
          <a:noFill/>
        </p:spPr>
        <p:txBody>
          <a:bodyPr wrap="square">
            <a:spAutoFit/>
          </a:bodyPr>
          <a:lstStyle/>
          <a:p>
            <a:pPr fontAlgn="t">
              <a:lnSpc>
                <a:spcPts val="1500"/>
              </a:lnSpc>
              <a:buNone/>
            </a:pPr>
            <a:r>
              <a:rPr lang="en-GB" sz="1200" i="1">
                <a:highlight>
                  <a:srgbClr val="FFFF00"/>
                </a:highlight>
              </a:rPr>
              <a:t>Images licensed for free use. No attribution or credit is required.</a:t>
            </a:r>
          </a:p>
        </p:txBody>
      </p:sp>
      <p:sp>
        <p:nvSpPr>
          <p:cNvPr id="3" name="TextBox 2">
            <a:extLst>
              <a:ext uri="{FF2B5EF4-FFF2-40B4-BE49-F238E27FC236}">
                <a16:creationId xmlns:a16="http://schemas.microsoft.com/office/drawing/2014/main" id="{A55DD89C-A532-A131-7BA9-A1B8A21BE5CF}"/>
              </a:ext>
            </a:extLst>
          </p:cNvPr>
          <p:cNvSpPr txBox="1"/>
          <p:nvPr/>
        </p:nvSpPr>
        <p:spPr>
          <a:xfrm>
            <a:off x="5219493" y="4071587"/>
            <a:ext cx="3863547" cy="507831"/>
          </a:xfrm>
          <a:prstGeom prst="rect">
            <a:avLst/>
          </a:prstGeom>
          <a:noFill/>
        </p:spPr>
        <p:txBody>
          <a:bodyPr wrap="square">
            <a:spAutoFit/>
          </a:bodyPr>
          <a:lstStyle/>
          <a:p>
            <a:r>
              <a:rPr lang="en-US" sz="900" i="1"/>
              <a:t>Diagram showing how community investment funds solar installations, with income supporting investors, operating costs and community grants. </a:t>
            </a:r>
            <a:endParaRPr lang="en-GB" sz="900" i="1"/>
          </a:p>
        </p:txBody>
      </p:sp>
      <p:sp>
        <p:nvSpPr>
          <p:cNvPr id="2" name="TextBox 1">
            <a:extLst>
              <a:ext uri="{FF2B5EF4-FFF2-40B4-BE49-F238E27FC236}">
                <a16:creationId xmlns:a16="http://schemas.microsoft.com/office/drawing/2014/main" id="{5D7C6F28-E3D7-1355-895A-43FC399159FD}"/>
              </a:ext>
            </a:extLst>
          </p:cNvPr>
          <p:cNvSpPr txBox="1"/>
          <p:nvPr/>
        </p:nvSpPr>
        <p:spPr>
          <a:xfrm>
            <a:off x="50029" y="4889375"/>
            <a:ext cx="4799062" cy="261610"/>
          </a:xfrm>
          <a:prstGeom prst="rect">
            <a:avLst/>
          </a:prstGeom>
          <a:noFill/>
        </p:spPr>
        <p:txBody>
          <a:bodyPr wrap="square" rtlCol="0">
            <a:spAutoFit/>
          </a:bodyPr>
          <a:lstStyle/>
          <a:p>
            <a:r>
              <a:rPr lang="en-GB" sz="1100" i="1"/>
              <a:t>Tip: If posting on social media, tag OVESCO.</a:t>
            </a:r>
          </a:p>
        </p:txBody>
      </p:sp>
      <p:pic>
        <p:nvPicPr>
          <p:cNvPr id="5" name="Picture 4">
            <a:extLst>
              <a:ext uri="{FF2B5EF4-FFF2-40B4-BE49-F238E27FC236}">
                <a16:creationId xmlns:a16="http://schemas.microsoft.com/office/drawing/2014/main" id="{9AA63B83-EA21-51D8-12CC-D6C00E55A2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9428" y="120126"/>
            <a:ext cx="1727050" cy="2306377"/>
          </a:xfrm>
          <a:prstGeom prst="rect">
            <a:avLst/>
          </a:prstGeom>
        </p:spPr>
      </p:pic>
      <p:sp>
        <p:nvSpPr>
          <p:cNvPr id="7" name="TextBox 6">
            <a:extLst>
              <a:ext uri="{FF2B5EF4-FFF2-40B4-BE49-F238E27FC236}">
                <a16:creationId xmlns:a16="http://schemas.microsoft.com/office/drawing/2014/main" id="{9F2809B5-41F8-0155-F86A-4D28C708FD05}"/>
              </a:ext>
            </a:extLst>
          </p:cNvPr>
          <p:cNvSpPr txBox="1"/>
          <p:nvPr/>
        </p:nvSpPr>
        <p:spPr>
          <a:xfrm>
            <a:off x="7106478" y="633327"/>
            <a:ext cx="1511237" cy="507831"/>
          </a:xfrm>
          <a:prstGeom prst="rect">
            <a:avLst/>
          </a:prstGeom>
          <a:noFill/>
        </p:spPr>
        <p:txBody>
          <a:bodyPr wrap="square">
            <a:spAutoFit/>
          </a:bodyPr>
          <a:lstStyle/>
          <a:p>
            <a:r>
              <a:rPr lang="en-US" sz="900" i="1"/>
              <a:t>OVESCO team hands on Harvey’s Depot Solar Panels, Lewes.</a:t>
            </a:r>
            <a:endParaRPr lang="en-GB" sz="900" i="1"/>
          </a:p>
        </p:txBody>
      </p:sp>
    </p:spTree>
    <p:extLst>
      <p:ext uri="{BB962C8B-B14F-4D97-AF65-F5344CB8AC3E}">
        <p14:creationId xmlns:p14="http://schemas.microsoft.com/office/powerpoint/2010/main" val="240518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30EABB-D69C-7483-3636-ADF772088C0E}"/>
              </a:ext>
            </a:extLst>
          </p:cNvPr>
          <p:cNvSpPr txBox="1"/>
          <p:nvPr/>
        </p:nvSpPr>
        <p:spPr>
          <a:xfrm>
            <a:off x="0" y="642661"/>
            <a:ext cx="5853989" cy="4201150"/>
          </a:xfrm>
          <a:prstGeom prst="rect">
            <a:avLst/>
          </a:prstGeom>
          <a:noFill/>
        </p:spPr>
        <p:txBody>
          <a:bodyPr wrap="square">
            <a:spAutoFit/>
          </a:bodyPr>
          <a:lstStyle/>
          <a:p>
            <a:pPr fontAlgn="t">
              <a:lnSpc>
                <a:spcPts val="1500"/>
              </a:lnSpc>
              <a:buNone/>
            </a:pPr>
            <a:r>
              <a:rPr lang="en-GB" sz="1200" b="1" i="0">
                <a:effectLst/>
                <a:latin typeface="+mn-lt"/>
              </a:rPr>
              <a:t>Free Thermal Imaging Camera Scheme</a:t>
            </a:r>
          </a:p>
          <a:p>
            <a:pPr fontAlgn="t">
              <a:lnSpc>
                <a:spcPts val="1500"/>
              </a:lnSpc>
              <a:buNone/>
            </a:pPr>
            <a:r>
              <a:rPr lang="en-GB" sz="1200"/>
              <a:t>Ouse Valley Energy Services Company CIC (</a:t>
            </a:r>
            <a:r>
              <a:rPr lang="en-GB" sz="1200" i="0">
                <a:effectLst/>
                <a:latin typeface="+mn-lt"/>
              </a:rPr>
              <a:t>OVESCO) offers residents the opportunity to borrow a thermal imaging camera for free to identify where heat is being lost from their homes. The cameras create temperature-map images that can reveal hidden energy issues and help households improve energy efficiency</a:t>
            </a:r>
            <a:r>
              <a:rPr lang="en-GB" sz="1200">
                <a:latin typeface="+mn-lt"/>
              </a:rPr>
              <a:t> and reduce energy bills and carbon emissions. </a:t>
            </a:r>
            <a:endParaRPr lang="en-GB" sz="1200" i="0">
              <a:effectLst/>
              <a:latin typeface="+mn-lt"/>
            </a:endParaRPr>
          </a:p>
          <a:p>
            <a:pPr fontAlgn="t">
              <a:lnSpc>
                <a:spcPts val="1500"/>
              </a:lnSpc>
            </a:pPr>
            <a:endParaRPr lang="en-GB" sz="1200">
              <a:latin typeface="+mn-lt"/>
            </a:endParaRPr>
          </a:p>
          <a:p>
            <a:pPr fontAlgn="t">
              <a:lnSpc>
                <a:spcPts val="1500"/>
              </a:lnSpc>
            </a:pPr>
            <a:r>
              <a:rPr lang="en-GB" sz="1200" i="0">
                <a:effectLst/>
                <a:latin typeface="+mn-lt"/>
              </a:rPr>
              <a:t>👉</a:t>
            </a:r>
            <a:r>
              <a:rPr lang="en-GB" sz="1200">
                <a:latin typeface="Segoe UI" panose="020B0502040204020203" pitchFamily="34" charset="0"/>
              </a:rPr>
              <a:t>📸</a:t>
            </a:r>
            <a:r>
              <a:rPr lang="en-GB" sz="1200" i="0">
                <a:effectLst/>
                <a:latin typeface="+mn-lt"/>
              </a:rPr>
              <a:t> Find out more and book a camera: </a:t>
            </a:r>
            <a:r>
              <a:rPr lang="en-GB" sz="1200">
                <a:solidFill>
                  <a:schemeClr val="tx1"/>
                </a:solidFill>
                <a:latin typeface="+mn-lt"/>
                <a:hlinkClick r:id="rId2">
                  <a:extLst>
                    <a:ext uri="{A12FA001-AC4F-418D-AE19-62706E023703}">
                      <ahyp:hlinkClr xmlns:ahyp="http://schemas.microsoft.com/office/drawing/2018/hyperlinkcolor" val="tx"/>
                    </a:ext>
                  </a:extLst>
                </a:hlinkClick>
              </a:rPr>
              <a:t>Borrow a Thermal Image Camera | Ovesco</a:t>
            </a:r>
            <a:endParaRPr lang="en-GB" sz="1200">
              <a:solidFill>
                <a:schemeClr val="tx1"/>
              </a:solidFill>
              <a:latin typeface="+mn-lt"/>
            </a:endParaRPr>
          </a:p>
          <a:p>
            <a:pPr fontAlgn="t">
              <a:lnSpc>
                <a:spcPts val="1500"/>
              </a:lnSpc>
              <a:buNone/>
            </a:pPr>
            <a:endParaRPr lang="en-GB" sz="1200" b="1">
              <a:latin typeface="+mn-lt"/>
            </a:endParaRPr>
          </a:p>
          <a:p>
            <a:pPr fontAlgn="t">
              <a:lnSpc>
                <a:spcPts val="1500"/>
              </a:lnSpc>
              <a:buNone/>
            </a:pPr>
            <a:r>
              <a:rPr lang="en-GB" sz="1200" b="1" i="0">
                <a:effectLst/>
                <a:latin typeface="+mn-lt"/>
              </a:rPr>
              <a:t>Free Energy Advice to Help Residents Save Money</a:t>
            </a:r>
          </a:p>
          <a:p>
            <a:pPr fontAlgn="t">
              <a:lnSpc>
                <a:spcPts val="1500"/>
              </a:lnSpc>
              <a:buNone/>
            </a:pPr>
            <a:r>
              <a:rPr lang="en-GB" sz="1200" i="0">
                <a:effectLst/>
                <a:latin typeface="+mn-lt"/>
              </a:rPr>
              <a:t>OVESCO’s (</a:t>
            </a:r>
            <a:r>
              <a:rPr lang="en-GB" sz="1200"/>
              <a:t>Ouse Valley Energy Services Company CIC) </a:t>
            </a:r>
            <a:r>
              <a:rPr lang="en-GB" sz="1200" i="0">
                <a:effectLst/>
                <a:latin typeface="+mn-lt"/>
              </a:rPr>
              <a:t>Energy Champions provide free, impartial energy advice to help households manage energy costs, </a:t>
            </a:r>
            <a:r>
              <a:rPr lang="en-GB" sz="1200"/>
              <a:t>identify energy-saving opportunities, get expert advice on improving home energy efficiency </a:t>
            </a:r>
            <a:r>
              <a:rPr lang="en-GB" sz="1200" i="0">
                <a:effectLst/>
                <a:latin typeface="+mn-lt"/>
              </a:rPr>
              <a:t>and access available support. Advice is available through one-to-one appointments and drop-in sessions. </a:t>
            </a:r>
          </a:p>
          <a:p>
            <a:pPr fontAlgn="t">
              <a:lnSpc>
                <a:spcPts val="1500"/>
              </a:lnSpc>
              <a:buNone/>
            </a:pPr>
            <a:endParaRPr lang="en-GB" sz="1200" i="0">
              <a:effectLst/>
              <a:latin typeface="+mn-lt"/>
            </a:endParaRPr>
          </a:p>
          <a:p>
            <a:pPr fontAlgn="t">
              <a:lnSpc>
                <a:spcPts val="1500"/>
              </a:lnSpc>
            </a:pPr>
            <a:r>
              <a:rPr lang="en-GB" sz="1200" i="0">
                <a:effectLst/>
                <a:latin typeface="+mn-lt"/>
              </a:rPr>
              <a:t>👉 Learn more about the service: </a:t>
            </a:r>
            <a:r>
              <a:rPr lang="en-GB" sz="1200">
                <a:solidFill>
                  <a:schemeClr val="tx1"/>
                </a:solidFill>
                <a:latin typeface="+mn-lt"/>
                <a:hlinkClick r:id="rId3">
                  <a:extLst>
                    <a:ext uri="{A12FA001-AC4F-418D-AE19-62706E023703}">
                      <ahyp:hlinkClr xmlns:ahyp="http://schemas.microsoft.com/office/drawing/2018/hyperlinkcolor" val="tx"/>
                    </a:ext>
                  </a:extLst>
                </a:hlinkClick>
              </a:rPr>
              <a:t>Energy Advice | </a:t>
            </a:r>
            <a:r>
              <a:rPr lang="en-GB" sz="1200" err="1">
                <a:solidFill>
                  <a:schemeClr val="tx1"/>
                </a:solidFill>
                <a:latin typeface="+mn-lt"/>
                <a:hlinkClick r:id="rId3">
                  <a:extLst>
                    <a:ext uri="{A12FA001-AC4F-418D-AE19-62706E023703}">
                      <ahyp:hlinkClr xmlns:ahyp="http://schemas.microsoft.com/office/drawing/2018/hyperlinkcolor" val="tx"/>
                    </a:ext>
                  </a:extLst>
                </a:hlinkClick>
              </a:rPr>
              <a:t>Ovesco</a:t>
            </a:r>
            <a:endParaRPr lang="en-GB" sz="1200">
              <a:solidFill>
                <a:schemeClr val="tx1"/>
              </a:solidFill>
              <a:latin typeface="+mn-lt"/>
            </a:endParaRPr>
          </a:p>
          <a:p>
            <a:pPr fontAlgn="t">
              <a:lnSpc>
                <a:spcPts val="1500"/>
              </a:lnSpc>
            </a:pPr>
            <a:r>
              <a:rPr lang="en-GB" sz="1200"/>
              <a:t>#CommunityEnergy #SussexEnergy</a:t>
            </a:r>
          </a:p>
          <a:p>
            <a:pPr fontAlgn="t">
              <a:lnSpc>
                <a:spcPts val="1500"/>
              </a:lnSpc>
            </a:pPr>
            <a:endParaRPr lang="en-GB" sz="1200">
              <a:solidFill>
                <a:schemeClr val="tx1"/>
              </a:solidFill>
              <a:latin typeface="+mn-lt"/>
            </a:endParaRPr>
          </a:p>
          <a:p>
            <a:pPr fontAlgn="t">
              <a:lnSpc>
                <a:spcPts val="1500"/>
              </a:lnSpc>
              <a:buNone/>
            </a:pPr>
            <a:endParaRPr lang="en-GB" sz="1200" i="0">
              <a:effectLst/>
              <a:latin typeface="+mn-lt"/>
            </a:endParaRPr>
          </a:p>
        </p:txBody>
      </p:sp>
      <p:pic>
        <p:nvPicPr>
          <p:cNvPr id="9218" name="Picture 2">
            <a:extLst>
              <a:ext uri="{FF2B5EF4-FFF2-40B4-BE49-F238E27FC236}">
                <a16:creationId xmlns:a16="http://schemas.microsoft.com/office/drawing/2014/main" id="{144F991D-737C-12FA-D91F-B7ED80BC4C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3989" y="2613418"/>
            <a:ext cx="2939469" cy="15442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2436E4DA-C809-C559-AC13-6D7471A763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68855" y="306380"/>
            <a:ext cx="2824603" cy="18560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8F1F37-1403-5A6C-4A6C-9082314893E2}"/>
              </a:ext>
            </a:extLst>
          </p:cNvPr>
          <p:cNvSpPr txBox="1"/>
          <p:nvPr/>
        </p:nvSpPr>
        <p:spPr>
          <a:xfrm>
            <a:off x="4572000" y="4794755"/>
            <a:ext cx="4572000" cy="284693"/>
          </a:xfrm>
          <a:prstGeom prst="rect">
            <a:avLst/>
          </a:prstGeom>
          <a:noFill/>
        </p:spPr>
        <p:txBody>
          <a:bodyPr wrap="square">
            <a:spAutoFit/>
          </a:bodyPr>
          <a:lstStyle/>
          <a:p>
            <a:pPr fontAlgn="t">
              <a:lnSpc>
                <a:spcPts val="1500"/>
              </a:lnSpc>
              <a:buNone/>
            </a:pPr>
            <a:r>
              <a:rPr lang="en-GB" sz="1200" i="1">
                <a:highlight>
                  <a:srgbClr val="FFFF00"/>
                </a:highlight>
              </a:rPr>
              <a:t>Images licensed for free use. No attribution or credit is required.</a:t>
            </a:r>
          </a:p>
        </p:txBody>
      </p:sp>
      <p:sp>
        <p:nvSpPr>
          <p:cNvPr id="3" name="TextBox 2">
            <a:extLst>
              <a:ext uri="{FF2B5EF4-FFF2-40B4-BE49-F238E27FC236}">
                <a16:creationId xmlns:a16="http://schemas.microsoft.com/office/drawing/2014/main" id="{C116F6C7-E6D7-3149-2F8D-1980FDEC4F8F}"/>
              </a:ext>
            </a:extLst>
          </p:cNvPr>
          <p:cNvSpPr txBox="1"/>
          <p:nvPr/>
        </p:nvSpPr>
        <p:spPr>
          <a:xfrm>
            <a:off x="6056484" y="1948532"/>
            <a:ext cx="2939469" cy="507831"/>
          </a:xfrm>
          <a:prstGeom prst="rect">
            <a:avLst/>
          </a:prstGeom>
          <a:noFill/>
        </p:spPr>
        <p:txBody>
          <a:bodyPr wrap="square">
            <a:spAutoFit/>
          </a:bodyPr>
          <a:lstStyle/>
          <a:p>
            <a:r>
              <a:rPr lang="en-US" sz="900" i="1"/>
              <a:t>Thermal imaging camera available through OVESCO’s free loan scheme to help households identify heat loss and improve energy efficiency.</a:t>
            </a:r>
            <a:endParaRPr lang="en-GB" sz="900" i="1"/>
          </a:p>
        </p:txBody>
      </p:sp>
      <p:sp>
        <p:nvSpPr>
          <p:cNvPr id="5" name="TextBox 4">
            <a:extLst>
              <a:ext uri="{FF2B5EF4-FFF2-40B4-BE49-F238E27FC236}">
                <a16:creationId xmlns:a16="http://schemas.microsoft.com/office/drawing/2014/main" id="{5C7CD4F0-6E91-3121-9093-91B9C8CF8DEE}"/>
              </a:ext>
            </a:extLst>
          </p:cNvPr>
          <p:cNvSpPr txBox="1"/>
          <p:nvPr/>
        </p:nvSpPr>
        <p:spPr>
          <a:xfrm>
            <a:off x="5853989" y="4131507"/>
            <a:ext cx="3141964" cy="369332"/>
          </a:xfrm>
          <a:prstGeom prst="rect">
            <a:avLst/>
          </a:prstGeom>
          <a:noFill/>
        </p:spPr>
        <p:txBody>
          <a:bodyPr wrap="square">
            <a:spAutoFit/>
          </a:bodyPr>
          <a:lstStyle/>
          <a:p>
            <a:r>
              <a:rPr lang="en-US" sz="900" i="1"/>
              <a:t>Promotional graphic for OVESCO’s free Eco Home Energy Advice drop-in service</a:t>
            </a:r>
            <a:endParaRPr lang="en-GB" sz="900" i="1"/>
          </a:p>
        </p:txBody>
      </p:sp>
      <p:sp>
        <p:nvSpPr>
          <p:cNvPr id="2" name="TextBox 1">
            <a:extLst>
              <a:ext uri="{FF2B5EF4-FFF2-40B4-BE49-F238E27FC236}">
                <a16:creationId xmlns:a16="http://schemas.microsoft.com/office/drawing/2014/main" id="{2045B13E-28C6-CA74-C1ED-E1E42B1876A6}"/>
              </a:ext>
            </a:extLst>
          </p:cNvPr>
          <p:cNvSpPr txBox="1"/>
          <p:nvPr/>
        </p:nvSpPr>
        <p:spPr>
          <a:xfrm>
            <a:off x="50029" y="4815485"/>
            <a:ext cx="4799062" cy="261610"/>
          </a:xfrm>
          <a:prstGeom prst="rect">
            <a:avLst/>
          </a:prstGeom>
          <a:noFill/>
        </p:spPr>
        <p:txBody>
          <a:bodyPr wrap="square" rtlCol="0">
            <a:spAutoFit/>
          </a:bodyPr>
          <a:lstStyle/>
          <a:p>
            <a:r>
              <a:rPr lang="en-GB" sz="1100" i="1"/>
              <a:t>Tip: If posting on social media, tag OVESCO.</a:t>
            </a:r>
          </a:p>
        </p:txBody>
      </p:sp>
    </p:spTree>
    <p:extLst>
      <p:ext uri="{BB962C8B-B14F-4D97-AF65-F5344CB8AC3E}">
        <p14:creationId xmlns:p14="http://schemas.microsoft.com/office/powerpoint/2010/main" val="13939719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A8D0A58AB114B80D585B54196EABC" ma:contentTypeVersion="15" ma:contentTypeDescription="Create a new document." ma:contentTypeScope="" ma:versionID="f50bb3277c11299df2067393ce93273f">
  <xsd:schema xmlns:xsd="http://www.w3.org/2001/XMLSchema" xmlns:xs="http://www.w3.org/2001/XMLSchema" xmlns:p="http://schemas.microsoft.com/office/2006/metadata/properties" xmlns:ns1="http://schemas.microsoft.com/sharepoint/v3" xmlns:ns2="14ea5d84-5d23-41e0-b1ea-b807dca6afb8" xmlns:ns3="a293455e-8cb3-4241-83d1-1801245b992d" targetNamespace="http://schemas.microsoft.com/office/2006/metadata/properties" ma:root="true" ma:fieldsID="53c1a932a48168ae19ade73a147253ea" ns1:_="" ns2:_="" ns3:_="">
    <xsd:import namespace="http://schemas.microsoft.com/sharepoint/v3"/>
    <xsd:import namespace="14ea5d84-5d23-41e0-b1ea-b807dca6afb8"/>
    <xsd:import namespace="a293455e-8cb3-4241-83d1-1801245b99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a5d84-5d23-41e0-b1ea-b807dca6a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a14c1c7-36a5-45a5-9ee9-efc887aa7c10"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93455e-8cb3-4241-83d1-1801245b992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570d65d-aca3-48ed-b3a4-2ba1910198e0}" ma:internalName="TaxCatchAll" ma:showField="CatchAllData" ma:web="a293455e-8cb3-4241-83d1-1801245b99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93455e-8cb3-4241-83d1-1801245b992d" xsi:nil="true"/>
    <lcf76f155ced4ddcb4097134ff3c332f xmlns="14ea5d84-5d23-41e0-b1ea-b807dca6afb8">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CDE529BE-94B9-424E-8B95-34B6A25F09A1}">
  <ds:schemaRefs>
    <ds:schemaRef ds:uri="14ea5d84-5d23-41e0-b1ea-b807dca6afb8"/>
    <ds:schemaRef ds:uri="a293455e-8cb3-4241-83d1-1801245b9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58913B-2425-4CEB-94A7-F9A1AF5F4BF0}">
  <ds:schemaRefs>
    <ds:schemaRef ds:uri="http://schemas.microsoft.com/sharepoint/v3/contenttype/forms"/>
  </ds:schemaRefs>
</ds:datastoreItem>
</file>

<file path=customXml/itemProps3.xml><?xml version="1.0" encoding="utf-8"?>
<ds:datastoreItem xmlns:ds="http://schemas.openxmlformats.org/officeDocument/2006/customXml" ds:itemID="{96FF70C2-5537-41BF-A65B-6437751BE7D1}">
  <ds:schemaRefs>
    <ds:schemaRef ds:uri="14ea5d84-5d23-41e0-b1ea-b807dca6afb8"/>
    <ds:schemaRef ds:uri="a293455e-8cb3-4241-83d1-1801245b99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32</Slides>
  <Notes>4</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Simple Light</vt:lpstr>
      <vt:lpstr>PowerPoint Presentation</vt:lpstr>
      <vt:lpstr>Guidance</vt:lpstr>
      <vt:lpstr>FAQs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Energise Sussex Coast celebrates community energy fortnight  Energise Sussex Coast will be marking this year's Community Energy Fortnight (1 – 14 July 2026) with the following event in Hastings:  &gt; Community energy, yes! Photo-call &amp; celebration. 6.30pm, Thursday 9 July, by Goat Ledge Cafe, Hastings (TN37 6FA).  Join ESC to celebrate 14 years of local community energy projects + be part of the photo-call for our upcoming community share launch. Free badges for all participants. Cake!  ESC will also be holding two free online community webinars:  &gt; SOLAR &amp; BATTERIES, Tuesday 7 July, 6.30pm. More info + register here.  &gt; HEAT PUMPS, Tuesday 14 July, 6.30pm. More info + register here.  Come and find out everything you need to know to start generating your own electricity and break free of expensive oil &amp; gas heating!  And ESC will also be holding free energy advice and refrofit drop-ins in Ashburnham, Bexhill, Eastbourne, Etchingham and Hastings. See here for full info.  #CommunityEnergy #SussexEnergy  </vt:lpstr>
      <vt:lpstr>PowerPoint Presentation</vt:lpstr>
      <vt:lpstr>Local Initiative: Community Drop-in at Forest Row Community Centre Forest Row Energy Co-op runs a monthly drop-in session at Forest Row Community Centre, held alongside the Repair Cafe to reach residents who share a practical, resourceful approach to sustainability.  The sessions offer: 🆓Free, face-to-face energy bill and quote reviews. ❓Answers to questions about heat pumps, solar, grants and energy efficiency. 🤝A trusted, impartial voice in a familiar community setting.  By co-locating with the Repair Cafe, the co-op connects with residents who may not seek out energy advice online - including older residents, those on fixed incomes, and households in fuel poverty.  Forest Row Energy Co-op also publishes a free weekly newsletter covering local energy news, tips, funding opportunities and project updates.   📬Subscribe at: Forest Row Energy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modified xsi:type="dcterms:W3CDTF">2026-07-03T11:42:52Z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0x0101007F4A8D0A58AB114B80D585B54196EABC</vt:lpwstr>
  </property>
  <property fmtid="{D5CDD505-2E9C-101B-9397-08002B2CF9AE}" pid="3" name="MediaServiceImageTags">
    <vt:lpwstr/>
  </property>
</Properties>
</file>